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12" r:id="rId3"/>
    <p:sldId id="258" r:id="rId4"/>
    <p:sldId id="266" r:id="rId5"/>
    <p:sldId id="261" r:id="rId6"/>
    <p:sldId id="263" r:id="rId7"/>
    <p:sldId id="311" r:id="rId8"/>
    <p:sldId id="293" r:id="rId9"/>
    <p:sldId id="333" r:id="rId10"/>
    <p:sldId id="335" r:id="rId11"/>
    <p:sldId id="294" r:id="rId12"/>
    <p:sldId id="262" r:id="rId13"/>
    <p:sldId id="295" r:id="rId14"/>
    <p:sldId id="337" r:id="rId15"/>
    <p:sldId id="296" r:id="rId16"/>
    <p:sldId id="270" r:id="rId17"/>
    <p:sldId id="323" r:id="rId18"/>
    <p:sldId id="327" r:id="rId19"/>
    <p:sldId id="326" r:id="rId20"/>
    <p:sldId id="325" r:id="rId21"/>
    <p:sldId id="324" r:id="rId22"/>
    <p:sldId id="332" r:id="rId23"/>
    <p:sldId id="280" r:id="rId24"/>
    <p:sldId id="282" r:id="rId25"/>
    <p:sldId id="303" r:id="rId26"/>
    <p:sldId id="283" r:id="rId27"/>
    <p:sldId id="284" r:id="rId28"/>
    <p:sldId id="322" r:id="rId29"/>
    <p:sldId id="285" r:id="rId30"/>
    <p:sldId id="308" r:id="rId31"/>
    <p:sldId id="309" r:id="rId32"/>
    <p:sldId id="297" r:id="rId33"/>
    <p:sldId id="330" r:id="rId34"/>
    <p:sldId id="320" r:id="rId35"/>
    <p:sldId id="321" r:id="rId36"/>
  </p:sldIdLst>
  <p:sldSz cx="9144000" cy="5143500" type="screen16x9"/>
  <p:notesSz cx="7026275" cy="9312275"/>
  <p:embeddedFontLs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squez, Benjamin" initials="FB" lastIdx="17" clrIdx="0">
    <p:extLst>
      <p:ext uri="{19B8F6BF-5375-455C-9EA6-DF929625EA0E}">
        <p15:presenceInfo xmlns:p15="http://schemas.microsoft.com/office/powerpoint/2012/main" userId="S-1-5-21-1788893575-469697114-313593124-29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652"/>
    <a:srgbClr val="585759"/>
    <a:srgbClr val="939598"/>
    <a:srgbClr val="3A5759"/>
    <a:srgbClr val="EEEBE7"/>
    <a:srgbClr val="9B9A9C"/>
    <a:srgbClr val="394A61"/>
    <a:srgbClr val="3A4C63"/>
    <a:srgbClr val="3B4D63"/>
    <a:srgbClr val="3F4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8" autoAdjust="0"/>
    <p:restoredTop sz="95436" autoAdjust="0"/>
  </p:normalViewPr>
  <p:slideViewPr>
    <p:cSldViewPr snapToGrid="0" snapToObjects="1">
      <p:cViewPr varScale="1">
        <p:scale>
          <a:sx n="90" d="100"/>
          <a:sy n="90" d="100"/>
        </p:scale>
        <p:origin x="97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mmsMac:Desktop:Aspen-CCRC_NSC_New%20Measures%20Transfer%20Effectiveness_Figures_FINAL_120715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Column2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tretch>
                <a:fillRect/>
              </a:stretch>
            </a:blipFill>
            <a:ln w="76200">
              <a:solidFill>
                <a:schemeClr val="tx2"/>
              </a:solidFill>
            </a:ln>
          </c:spPr>
          <c:dPt>
            <c:idx val="0"/>
            <c:bubble3D val="0"/>
            <c:spPr>
              <a:blipFill rotWithShape="1">
                <a:blip xmlns:r="http://schemas.openxmlformats.org/officeDocument/2006/relationships" r:embed="rId2"/>
                <a:stretch>
                  <a:fillRect/>
                </a:stretch>
              </a:blipFill>
              <a:ln w="76200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468-D344-B2BD-C95C6421C2D4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76200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468-D344-B2BD-C95C6421C2D4}"/>
              </c:ext>
            </c:extLst>
          </c:dPt>
          <c:cat>
            <c:multiLvlStrRef>
              <c:f>Sheet1!#REF!</c:f>
            </c:multiLvlStrRef>
          </c:cat>
          <c:val>
            <c:numRef>
              <c:f>Sheet1!$A$2:$A$3</c:f>
              <c:numCache>
                <c:formatCode>0.00%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68-D344-B2BD-C95C6421C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2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6016518941005E-2"/>
          <c:y val="0"/>
          <c:w val="0.85773696814204203"/>
          <c:h val="0.795534508214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 w="76200" cmpd="sng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76200"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AA-3843-A52E-63B14AC53C5F}"/>
              </c:ext>
            </c:extLst>
          </c:dPt>
          <c:dLbls>
            <c:dLbl>
              <c:idx val="0"/>
              <c:tx>
                <c:rich>
                  <a:bodyPr vertOverflow="overflow" horzOverflow="overflow" wrap="none">
                    <a:spAutoFit/>
                  </a:bodyPr>
                  <a:lstStyle/>
                  <a:p>
                    <a:pPr>
                      <a:defRPr sz="2400" b="1" normalizeH="0">
                        <a:solidFill>
                          <a:schemeClr val="tx2"/>
                        </a:solidFill>
                      </a:defRPr>
                    </a:pPr>
                    <a:fld id="{4EF1F32C-E1F4-B446-909C-991E2CDD190A}" type="VALUE">
                      <a:rPr lang="en-US" b="1" i="0">
                        <a:latin typeface="Georgia" panose="02040502050405020303" pitchFamily="18" charset="0"/>
                      </a:rPr>
                      <a:pPr>
                        <a:defRPr sz="2400" b="1" normalizeH="0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42-5E43-935E-3CE376281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none">
                <a:spAutoFit/>
              </a:bodyPr>
              <a:lstStyle/>
              <a:p>
                <a:pPr>
                  <a:defRPr sz="2400" b="1" normalizeH="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AA-3843-A52E-63B14AC53C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7"/>
        <c:axId val="-2052887560"/>
        <c:axId val="-2052765000"/>
      </c:barChart>
      <c:catAx>
        <c:axId val="-205288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4450" cap="sq">
            <a:solidFill>
              <a:schemeClr val="accent3"/>
            </a:solidFill>
            <a:bevel/>
          </a:ln>
        </c:spPr>
        <c:crossAx val="-2052765000"/>
        <c:crosses val="autoZero"/>
        <c:auto val="1"/>
        <c:lblAlgn val="ctr"/>
        <c:lblOffset val="100"/>
        <c:noMultiLvlLbl val="0"/>
      </c:catAx>
      <c:valAx>
        <c:axId val="-2052765000"/>
        <c:scaling>
          <c:orientation val="minMax"/>
          <c:max val="0.60000000000000009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052887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6016518941005E-2"/>
          <c:y val="0"/>
          <c:w val="0.85773696814204203"/>
          <c:h val="0.795534508214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 w="76200" cmpd="sng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76200"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06-1540-B0E9-751F9B5EE2B1}"/>
              </c:ext>
            </c:extLst>
          </c:dPt>
          <c:dLbls>
            <c:dLbl>
              <c:idx val="0"/>
              <c:tx>
                <c:rich>
                  <a:bodyPr vertOverflow="overflow" horzOverflow="overflow" wrap="none">
                    <a:spAutoFit/>
                  </a:bodyPr>
                  <a:lstStyle/>
                  <a:p>
                    <a:pPr>
                      <a:defRPr sz="2400" b="1" normalizeH="0">
                        <a:solidFill>
                          <a:schemeClr val="tx2"/>
                        </a:solidFill>
                      </a:defRPr>
                    </a:pPr>
                    <a:fld id="{01AC9B26-CBA9-7849-B32A-4748D10D05C4}" type="VALUE">
                      <a:rPr lang="en-US" b="1" i="0">
                        <a:latin typeface="Georgia" panose="02040502050405020303" pitchFamily="18" charset="0"/>
                      </a:rPr>
                      <a:pPr>
                        <a:defRPr sz="2400" b="1" normalizeH="0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06-1540-B0E9-751F9B5EE2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none">
                <a:spAutoFit/>
              </a:bodyPr>
              <a:lstStyle/>
              <a:p>
                <a:pPr>
                  <a:defRPr sz="2400" b="1" normalizeH="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06-1540-B0E9-751F9B5EE2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7"/>
        <c:axId val="-2052887560"/>
        <c:axId val="-2052765000"/>
      </c:barChart>
      <c:catAx>
        <c:axId val="-205288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4450" cap="sq">
            <a:solidFill>
              <a:schemeClr val="accent3"/>
            </a:solidFill>
            <a:bevel/>
          </a:ln>
        </c:spPr>
        <c:crossAx val="-2052765000"/>
        <c:crosses val="autoZero"/>
        <c:auto val="1"/>
        <c:lblAlgn val="ctr"/>
        <c:lblOffset val="100"/>
        <c:noMultiLvlLbl val="0"/>
      </c:catAx>
      <c:valAx>
        <c:axId val="-2052765000"/>
        <c:scaling>
          <c:orientation val="minMax"/>
          <c:max val="0.5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052887560"/>
        <c:crosses val="autoZero"/>
        <c:crossBetween val="between"/>
        <c:majorUnit val="0.1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6016518941005E-2"/>
          <c:y val="0"/>
          <c:w val="0.85773696814204203"/>
          <c:h val="0.795534508214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76200" cmpd="sng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85759"/>
              </a:solidFill>
              <a:ln w="76200"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4B-424B-8CE9-64AB07F9F30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64B-424B-8CE9-64AB07F9F30C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F8EB3A2D-BD02-7148-9739-500A23720A9B}" type="VALUE">
                      <a:rPr lang="en-US">
                        <a:solidFill>
                          <a:srgbClr val="585759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64B-424B-8CE9-64AB07F9F30C}"/>
                </c:ext>
              </c:extLst>
            </c:dLbl>
            <c:dLbl>
              <c:idx val="1"/>
              <c:layout>
                <c:manualLayout>
                  <c:x val="0"/>
                  <c:y val="7.5567735552026977E-2"/>
                </c:manualLayout>
              </c:layout>
              <c:tx>
                <c:rich>
                  <a:bodyPr/>
                  <a:lstStyle/>
                  <a:p>
                    <a:fld id="{4CA815A1-DB28-874B-9AD0-49102B50BCD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4B-424B-8CE9-64AB07F9F3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none">
                <a:spAutoFit/>
              </a:bodyPr>
              <a:lstStyle/>
              <a:p>
                <a:pPr>
                  <a:defRPr sz="2400" b="1" normalizeH="0">
                    <a:solidFill>
                      <a:srgbClr val="585759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4B-424B-8CE9-64AB07F9F3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64B-424B-8CE9-64AB07F9F30C}"/>
              </c:ext>
            </c:extLst>
          </c:dPt>
          <c:dLbls>
            <c:dLbl>
              <c:idx val="0"/>
              <c:layout>
                <c:manualLayout>
                  <c:x val="-7.2433917774639346E-17"/>
                  <c:y val="2.003995262180620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fld id="{8D803CE1-D1D2-0D46-B453-BDFECDBE55E9}" type="VALUE">
                      <a:rPr lang="en-US" b="1" i="0">
                        <a:solidFill>
                          <a:schemeClr val="accent1"/>
                        </a:solidFill>
                        <a:latin typeface="Georgia" panose="02040502050405020303" pitchFamily="18" charset="0"/>
                      </a:rPr>
                      <a:pPr>
                        <a:defRPr sz="2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87940033356281"/>
                      <c:h val="0.183337956008405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64B-424B-8CE9-64AB07F9F30C}"/>
                </c:ext>
              </c:extLst>
            </c:dLbl>
            <c:dLbl>
              <c:idx val="1"/>
              <c:layout>
                <c:manualLayout>
                  <c:x val="0"/>
                  <c:y val="0.21051012046636089"/>
                </c:manualLayout>
              </c:layout>
              <c:tx>
                <c:rich>
                  <a:bodyPr/>
                  <a:lstStyle/>
                  <a:p>
                    <a:fld id="{F35CF8A1-D4CC-AB49-9D0E-BFF0EC4563DE}" type="VALUE">
                      <a:rPr lang="en-US" b="1" i="0">
                        <a:solidFill>
                          <a:srgbClr val="FF0000"/>
                        </a:solidFill>
                        <a:latin typeface="Georgia" panose="02040502050405020303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4B-424B-8CE9-64AB07F9F3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4B-424B-8CE9-64AB07F9F3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0"/>
        <c:axId val="-2052887560"/>
        <c:axId val="-2052765000"/>
      </c:barChart>
      <c:catAx>
        <c:axId val="-205288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4450" cap="sq">
            <a:solidFill>
              <a:schemeClr val="accent3"/>
            </a:solidFill>
            <a:bevel/>
          </a:ln>
        </c:spPr>
        <c:crossAx val="-2052765000"/>
        <c:crosses val="autoZero"/>
        <c:auto val="1"/>
        <c:lblAlgn val="ctr"/>
        <c:lblOffset val="100"/>
        <c:noMultiLvlLbl val="0"/>
      </c:catAx>
      <c:valAx>
        <c:axId val="-2052765000"/>
        <c:scaling>
          <c:orientation val="minMax"/>
          <c:max val="0.8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052887560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72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Column2</c:v>
                </c:pt>
              </c:strCache>
            </c:strRef>
          </c:tx>
          <c:spPr>
            <a:noFill/>
            <a:ln w="76200">
              <a:solidFill>
                <a:srgbClr val="E11652"/>
              </a:solidFill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3CB-BC4F-9B2D-7F36E5DCB49D}"/>
              </c:ext>
            </c:extLst>
          </c:dPt>
          <c:dPt>
            <c:idx val="1"/>
            <c:bubble3D val="0"/>
            <c:spPr>
              <a:solidFill>
                <a:srgbClr val="585759"/>
              </a:solidFill>
              <a:ln w="76200">
                <a:solidFill>
                  <a:srgbClr val="E1165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B3CB-BC4F-9B2D-7F36E5DCB49D}"/>
              </c:ext>
            </c:extLst>
          </c:dPt>
          <c:val>
            <c:numRef>
              <c:f>Sheet1!$A$2:$A$3</c:f>
              <c:numCache>
                <c:formatCode>0.00%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CB-BC4F-9B2D-7F36E5DCB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2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90014753731441"/>
          <c:y val="0.16138135664114991"/>
          <c:w val="0.30619970492537124"/>
          <c:h val="0.671694832513895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enrollment of degree-seeking entering students by destination, 3 year average (2014-16)</c:v>
                </c:pt>
              </c:strCache>
            </c:strRef>
          </c:tx>
          <c:spPr>
            <a:ln>
              <a:solidFill>
                <a:srgbClr val="EEEBE7"/>
              </a:solidFill>
            </a:ln>
          </c:spPr>
          <c:dPt>
            <c:idx val="0"/>
            <c:bubble3D val="0"/>
            <c:spPr>
              <a:solidFill>
                <a:srgbClr val="E11652"/>
              </a:solidFill>
              <a:ln w="19050">
                <a:solidFill>
                  <a:srgbClr val="EEEBE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40-4AE7-8080-A7DDDF477715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rgbClr val="EEEBE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40-4AE7-8080-A7DDDF477715}"/>
              </c:ext>
            </c:extLst>
          </c:dPt>
          <c:dPt>
            <c:idx val="2"/>
            <c:bubble3D val="0"/>
            <c:spPr>
              <a:solidFill>
                <a:srgbClr val="585759"/>
              </a:solidFill>
              <a:ln w="19050">
                <a:solidFill>
                  <a:srgbClr val="EEEBE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40-4AE7-8080-A7DDDF477715}"/>
              </c:ext>
            </c:extLst>
          </c:dPt>
          <c:dPt>
            <c:idx val="3"/>
            <c:bubble3D val="0"/>
            <c:spPr>
              <a:solidFill>
                <a:srgbClr val="9B9A9C"/>
              </a:solidFill>
              <a:ln w="19050">
                <a:solidFill>
                  <a:srgbClr val="EEEBE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40-4AE7-8080-A7DDDF477715}"/>
              </c:ext>
            </c:extLst>
          </c:dPt>
          <c:cat>
            <c:strRef>
              <c:f>Sheet1!$A$2:$A$5</c:f>
              <c:strCache>
                <c:ptCount val="4"/>
                <c:pt idx="0">
                  <c:v>Two-Year public</c:v>
                </c:pt>
                <c:pt idx="1">
                  <c:v>Two-year private</c:v>
                </c:pt>
                <c:pt idx="2">
                  <c:v>Four-year public</c:v>
                </c:pt>
                <c:pt idx="3">
                  <c:v>Four-year private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3082971</c:v>
                </c:pt>
                <c:pt idx="1">
                  <c:v>196673</c:v>
                </c:pt>
                <c:pt idx="2">
                  <c:v>3618702</c:v>
                </c:pt>
                <c:pt idx="3">
                  <c:v>1792217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40-4AE7-8080-A7DDDF477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857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857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857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857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451588950377198E-2"/>
          <c:y val="5.8169851739105903E-2"/>
          <c:w val="0.92301847766358502"/>
          <c:h val="0.88366029652178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 w="76200" cmpd="sng"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normalizeH="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6-9C43-8402-2617653C6A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 w="76200" cmpd="sng"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6-9C43-8402-2617653C6A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E11652"/>
            </a:solidFill>
            <a:ln w="76200" cmpd="sng"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6-9C43-8402-2617653C6A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3091672"/>
        <c:axId val="-2053005464"/>
      </c:barChart>
      <c:catAx>
        <c:axId val="-20530916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053005464"/>
        <c:crosses val="autoZero"/>
        <c:auto val="1"/>
        <c:lblAlgn val="ctr"/>
        <c:lblOffset val="100"/>
        <c:noMultiLvlLbl val="0"/>
      </c:catAx>
      <c:valAx>
        <c:axId val="-20530054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53091672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748716994271689E-2"/>
          <c:y val="8.7561519165995791E-2"/>
          <c:w val="0.94450256601145666"/>
          <c:h val="0.88668509284400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85759"/>
            </a:solidFill>
            <a:ln w="76200" cmpd="sng">
              <a:solidFill>
                <a:srgbClr val="EEEBE7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8D10423-319E-6443-B534-3FD3FB61DB86}" type="VALUE">
                      <a:rPr lang="en-US" b="1" i="0">
                        <a:latin typeface="Georgia" panose="02040502050405020303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ED-EA46-8A49-1B5526976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8-CA40-914C-9C255FB2F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E11652"/>
            </a:solidFill>
            <a:ln w="76200" cmpd="sng">
              <a:solidFill>
                <a:srgbClr val="EEEBE7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A425EC-CD72-4541-AB02-FC823F24B8FB}" type="VALUE">
                      <a:rPr lang="en-US" b="1" i="0">
                        <a:latin typeface="Georgia" panose="02040502050405020303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22-0E46-98DE-3C8A89944B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E11652"/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8-CA40-914C-9C255FB2F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E11652"/>
            </a:solidFill>
            <a:ln w="76200" cmpd="sng">
              <a:solidFill>
                <a:srgbClr val="EEEBE7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EBA1664-452E-0E42-917B-404D6D46191E}" type="VALUE">
                      <a:rPr lang="en-US" b="1" i="0">
                        <a:solidFill>
                          <a:srgbClr val="E11652"/>
                        </a:solidFill>
                        <a:latin typeface="Georgia" panose="02040502050405020303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22-0E46-98DE-3C8A89944B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E1165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58-CA40-914C-9C255FB2F66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585759"/>
            </a:solidFill>
            <a:ln w="76200" cmpd="sng">
              <a:solidFill>
                <a:srgbClr val="EEEBE7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5FF62C2-3AB9-704A-B349-9DF9BFD8AC6E}" type="VALUE">
                      <a:rPr lang="en-US" b="1" i="0">
                        <a:latin typeface="Georgia" panose="02040502050405020303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6ED-EA46-8A49-1B55269766A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58-CA40-914C-9C255FB2F6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90674664"/>
        <c:axId val="-2052378456"/>
      </c:barChart>
      <c:catAx>
        <c:axId val="-20906746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052378456"/>
        <c:crosses val="autoZero"/>
        <c:auto val="1"/>
        <c:lblAlgn val="ctr"/>
        <c:lblOffset val="100"/>
        <c:noMultiLvlLbl val="0"/>
      </c:catAx>
      <c:valAx>
        <c:axId val="-20523784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90674664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2400">
          <a:solidFill>
            <a:schemeClr val="tx2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6016518941005E-2"/>
          <c:y val="0"/>
          <c:w val="0.85773696814204203"/>
          <c:h val="0.795534508214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 w="76200" cmpd="sng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76200"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AA-3843-A52E-63B14AC53C5F}"/>
              </c:ext>
            </c:extLst>
          </c:dPt>
          <c:dLbls>
            <c:dLbl>
              <c:idx val="0"/>
              <c:tx>
                <c:rich>
                  <a:bodyPr vertOverflow="overflow" horzOverflow="overflow" wrap="none">
                    <a:spAutoFit/>
                  </a:bodyPr>
                  <a:lstStyle/>
                  <a:p>
                    <a:pPr>
                      <a:defRPr sz="2400" b="1" normalizeH="0">
                        <a:solidFill>
                          <a:schemeClr val="tx2"/>
                        </a:solidFill>
                      </a:defRPr>
                    </a:pPr>
                    <a:fld id="{DEDE9176-5175-3F40-A2AF-2D3E6EFDE89B}" type="VALUE">
                      <a:rPr lang="en-US" b="1" i="0">
                        <a:latin typeface="Georgia" panose="02040502050405020303" pitchFamily="18" charset="0"/>
                      </a:rPr>
                      <a:pPr>
                        <a:defRPr sz="2400" b="1" normalizeH="0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42-5E43-935E-3CE376281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none">
                <a:spAutoFit/>
              </a:bodyPr>
              <a:lstStyle/>
              <a:p>
                <a:pPr>
                  <a:defRPr sz="2400" b="1" normalizeH="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AA-3843-A52E-63B14AC53C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-2052887560"/>
        <c:axId val="-2052765000"/>
      </c:barChart>
      <c:catAx>
        <c:axId val="-205288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4450" cap="sq">
            <a:solidFill>
              <a:schemeClr val="accent3"/>
            </a:solidFill>
            <a:bevel/>
          </a:ln>
        </c:spPr>
        <c:crossAx val="-2052765000"/>
        <c:crosses val="autoZero"/>
        <c:auto val="1"/>
        <c:lblAlgn val="ctr"/>
        <c:lblOffset val="100"/>
        <c:noMultiLvlLbl val="0"/>
      </c:catAx>
      <c:valAx>
        <c:axId val="-2052765000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052887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Public</c:v>
          </c:tx>
          <c:spPr>
            <a:ln w="47625">
              <a:noFill/>
            </a:ln>
            <a:effectLst/>
          </c:spPr>
          <c:marker>
            <c:symbol val="diamond"/>
            <c:size val="6"/>
            <c:spPr>
              <a:solidFill>
                <a:srgbClr val="E11652"/>
              </a:solidFill>
              <a:ln>
                <a:solidFill>
                  <a:schemeClr val="tx1">
                    <a:alpha val="25000"/>
                  </a:schemeClr>
                </a:solidFill>
              </a:ln>
              <a:effectLst/>
            </c:spPr>
          </c:marker>
          <c:dPt>
            <c:idx val="462"/>
            <c:bubble3D val="0"/>
            <c:extLst>
              <c:ext xmlns:c16="http://schemas.microsoft.com/office/drawing/2014/chart" uri="{C3380CC4-5D6E-409C-BE32-E72D297353CC}">
                <c16:uniqueId val="{00000000-786F-4BC9-8CFA-146044692AE7}"/>
              </c:ext>
            </c:extLst>
          </c:dPt>
          <c:xVal>
            <c:numRef>
              <c:f>[3]plots!$J$940:$J$1472</c:f>
              <c:numCache>
                <c:formatCode>General</c:formatCode>
                <c:ptCount val="53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11</c:v>
                </c:pt>
                <c:pt idx="4">
                  <c:v>11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17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  <c:pt idx="12">
                  <c:v>19</c:v>
                </c:pt>
                <c:pt idx="13">
                  <c:v>19</c:v>
                </c:pt>
                <c:pt idx="14">
                  <c:v>19</c:v>
                </c:pt>
                <c:pt idx="15">
                  <c:v>20</c:v>
                </c:pt>
                <c:pt idx="16">
                  <c:v>20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22</c:v>
                </c:pt>
                <c:pt idx="21">
                  <c:v>22</c:v>
                </c:pt>
                <c:pt idx="22">
                  <c:v>22</c:v>
                </c:pt>
                <c:pt idx="23">
                  <c:v>23</c:v>
                </c:pt>
                <c:pt idx="24">
                  <c:v>25</c:v>
                </c:pt>
                <c:pt idx="25">
                  <c:v>25</c:v>
                </c:pt>
                <c:pt idx="26">
                  <c:v>26</c:v>
                </c:pt>
                <c:pt idx="27">
                  <c:v>26</c:v>
                </c:pt>
                <c:pt idx="28">
                  <c:v>27</c:v>
                </c:pt>
                <c:pt idx="29">
                  <c:v>27</c:v>
                </c:pt>
                <c:pt idx="30">
                  <c:v>27</c:v>
                </c:pt>
                <c:pt idx="31">
                  <c:v>29</c:v>
                </c:pt>
                <c:pt idx="32">
                  <c:v>29</c:v>
                </c:pt>
                <c:pt idx="33">
                  <c:v>31</c:v>
                </c:pt>
                <c:pt idx="34">
                  <c:v>31</c:v>
                </c:pt>
                <c:pt idx="35">
                  <c:v>31</c:v>
                </c:pt>
                <c:pt idx="36">
                  <c:v>33</c:v>
                </c:pt>
                <c:pt idx="37">
                  <c:v>34</c:v>
                </c:pt>
                <c:pt idx="38">
                  <c:v>34</c:v>
                </c:pt>
                <c:pt idx="39">
                  <c:v>34</c:v>
                </c:pt>
                <c:pt idx="40">
                  <c:v>34</c:v>
                </c:pt>
                <c:pt idx="41">
                  <c:v>35</c:v>
                </c:pt>
                <c:pt idx="42">
                  <c:v>35</c:v>
                </c:pt>
                <c:pt idx="43">
                  <c:v>37</c:v>
                </c:pt>
                <c:pt idx="44">
                  <c:v>37</c:v>
                </c:pt>
                <c:pt idx="45">
                  <c:v>38</c:v>
                </c:pt>
                <c:pt idx="46">
                  <c:v>39</c:v>
                </c:pt>
                <c:pt idx="47">
                  <c:v>41</c:v>
                </c:pt>
                <c:pt idx="48">
                  <c:v>41</c:v>
                </c:pt>
                <c:pt idx="49">
                  <c:v>42</c:v>
                </c:pt>
                <c:pt idx="50">
                  <c:v>42</c:v>
                </c:pt>
                <c:pt idx="51">
                  <c:v>43</c:v>
                </c:pt>
                <c:pt idx="52">
                  <c:v>43</c:v>
                </c:pt>
                <c:pt idx="53">
                  <c:v>44</c:v>
                </c:pt>
                <c:pt idx="54">
                  <c:v>44</c:v>
                </c:pt>
                <c:pt idx="55">
                  <c:v>44</c:v>
                </c:pt>
                <c:pt idx="56">
                  <c:v>46</c:v>
                </c:pt>
                <c:pt idx="57">
                  <c:v>46</c:v>
                </c:pt>
                <c:pt idx="58">
                  <c:v>47</c:v>
                </c:pt>
                <c:pt idx="59">
                  <c:v>48</c:v>
                </c:pt>
                <c:pt idx="60">
                  <c:v>49</c:v>
                </c:pt>
                <c:pt idx="61">
                  <c:v>49</c:v>
                </c:pt>
                <c:pt idx="62">
                  <c:v>50</c:v>
                </c:pt>
                <c:pt idx="63">
                  <c:v>50</c:v>
                </c:pt>
                <c:pt idx="64">
                  <c:v>51</c:v>
                </c:pt>
                <c:pt idx="65">
                  <c:v>52</c:v>
                </c:pt>
                <c:pt idx="66">
                  <c:v>53</c:v>
                </c:pt>
                <c:pt idx="67">
                  <c:v>55</c:v>
                </c:pt>
                <c:pt idx="68">
                  <c:v>55</c:v>
                </c:pt>
                <c:pt idx="69">
                  <c:v>55</c:v>
                </c:pt>
                <c:pt idx="70">
                  <c:v>55</c:v>
                </c:pt>
                <c:pt idx="71">
                  <c:v>55</c:v>
                </c:pt>
                <c:pt idx="72">
                  <c:v>56</c:v>
                </c:pt>
                <c:pt idx="73">
                  <c:v>57</c:v>
                </c:pt>
                <c:pt idx="74">
                  <c:v>57</c:v>
                </c:pt>
                <c:pt idx="75">
                  <c:v>58</c:v>
                </c:pt>
                <c:pt idx="76">
                  <c:v>59</c:v>
                </c:pt>
                <c:pt idx="77">
                  <c:v>60</c:v>
                </c:pt>
                <c:pt idx="78">
                  <c:v>60</c:v>
                </c:pt>
                <c:pt idx="79">
                  <c:v>60</c:v>
                </c:pt>
                <c:pt idx="80">
                  <c:v>61</c:v>
                </c:pt>
                <c:pt idx="81">
                  <c:v>62</c:v>
                </c:pt>
                <c:pt idx="82">
                  <c:v>62</c:v>
                </c:pt>
                <c:pt idx="83">
                  <c:v>62</c:v>
                </c:pt>
                <c:pt idx="84">
                  <c:v>62</c:v>
                </c:pt>
                <c:pt idx="85">
                  <c:v>63</c:v>
                </c:pt>
                <c:pt idx="86">
                  <c:v>63</c:v>
                </c:pt>
                <c:pt idx="87">
                  <c:v>64</c:v>
                </c:pt>
                <c:pt idx="88">
                  <c:v>65</c:v>
                </c:pt>
                <c:pt idx="89">
                  <c:v>65</c:v>
                </c:pt>
                <c:pt idx="90">
                  <c:v>65</c:v>
                </c:pt>
                <c:pt idx="91">
                  <c:v>65</c:v>
                </c:pt>
                <c:pt idx="92">
                  <c:v>66</c:v>
                </c:pt>
                <c:pt idx="93">
                  <c:v>66</c:v>
                </c:pt>
                <c:pt idx="94">
                  <c:v>67</c:v>
                </c:pt>
                <c:pt idx="95">
                  <c:v>68</c:v>
                </c:pt>
                <c:pt idx="96">
                  <c:v>69</c:v>
                </c:pt>
                <c:pt idx="97">
                  <c:v>69</c:v>
                </c:pt>
                <c:pt idx="98">
                  <c:v>69</c:v>
                </c:pt>
                <c:pt idx="99">
                  <c:v>69</c:v>
                </c:pt>
                <c:pt idx="100">
                  <c:v>70</c:v>
                </c:pt>
                <c:pt idx="101">
                  <c:v>70</c:v>
                </c:pt>
                <c:pt idx="102">
                  <c:v>70</c:v>
                </c:pt>
                <c:pt idx="103">
                  <c:v>71</c:v>
                </c:pt>
                <c:pt idx="104">
                  <c:v>72</c:v>
                </c:pt>
                <c:pt idx="105">
                  <c:v>72</c:v>
                </c:pt>
                <c:pt idx="106">
                  <c:v>72</c:v>
                </c:pt>
                <c:pt idx="107">
                  <c:v>73</c:v>
                </c:pt>
                <c:pt idx="108">
                  <c:v>73</c:v>
                </c:pt>
                <c:pt idx="109">
                  <c:v>74</c:v>
                </c:pt>
                <c:pt idx="110">
                  <c:v>75</c:v>
                </c:pt>
                <c:pt idx="111">
                  <c:v>75</c:v>
                </c:pt>
                <c:pt idx="112">
                  <c:v>75</c:v>
                </c:pt>
                <c:pt idx="113">
                  <c:v>76</c:v>
                </c:pt>
                <c:pt idx="114">
                  <c:v>76</c:v>
                </c:pt>
                <c:pt idx="115">
                  <c:v>77</c:v>
                </c:pt>
                <c:pt idx="116">
                  <c:v>78</c:v>
                </c:pt>
                <c:pt idx="117">
                  <c:v>78</c:v>
                </c:pt>
                <c:pt idx="118">
                  <c:v>79</c:v>
                </c:pt>
                <c:pt idx="119">
                  <c:v>79</c:v>
                </c:pt>
                <c:pt idx="120">
                  <c:v>79</c:v>
                </c:pt>
                <c:pt idx="121">
                  <c:v>80</c:v>
                </c:pt>
                <c:pt idx="122">
                  <c:v>80</c:v>
                </c:pt>
                <c:pt idx="123">
                  <c:v>80</c:v>
                </c:pt>
                <c:pt idx="124">
                  <c:v>80</c:v>
                </c:pt>
                <c:pt idx="125">
                  <c:v>80</c:v>
                </c:pt>
                <c:pt idx="126">
                  <c:v>80</c:v>
                </c:pt>
                <c:pt idx="127">
                  <c:v>81</c:v>
                </c:pt>
                <c:pt idx="128">
                  <c:v>82</c:v>
                </c:pt>
                <c:pt idx="129">
                  <c:v>82</c:v>
                </c:pt>
                <c:pt idx="130">
                  <c:v>85</c:v>
                </c:pt>
                <c:pt idx="131">
                  <c:v>86</c:v>
                </c:pt>
                <c:pt idx="132">
                  <c:v>87</c:v>
                </c:pt>
                <c:pt idx="133">
                  <c:v>88</c:v>
                </c:pt>
                <c:pt idx="134">
                  <c:v>88</c:v>
                </c:pt>
                <c:pt idx="135">
                  <c:v>89</c:v>
                </c:pt>
                <c:pt idx="136">
                  <c:v>89</c:v>
                </c:pt>
                <c:pt idx="137">
                  <c:v>91</c:v>
                </c:pt>
                <c:pt idx="138">
                  <c:v>91</c:v>
                </c:pt>
                <c:pt idx="139">
                  <c:v>92</c:v>
                </c:pt>
                <c:pt idx="140">
                  <c:v>93</c:v>
                </c:pt>
                <c:pt idx="141">
                  <c:v>94</c:v>
                </c:pt>
                <c:pt idx="142">
                  <c:v>95</c:v>
                </c:pt>
                <c:pt idx="143">
                  <c:v>95</c:v>
                </c:pt>
                <c:pt idx="144">
                  <c:v>95</c:v>
                </c:pt>
                <c:pt idx="145">
                  <c:v>96</c:v>
                </c:pt>
                <c:pt idx="146">
                  <c:v>97</c:v>
                </c:pt>
                <c:pt idx="147">
                  <c:v>97</c:v>
                </c:pt>
                <c:pt idx="148">
                  <c:v>98</c:v>
                </c:pt>
                <c:pt idx="149">
                  <c:v>98</c:v>
                </c:pt>
                <c:pt idx="150">
                  <c:v>98</c:v>
                </c:pt>
                <c:pt idx="151">
                  <c:v>99</c:v>
                </c:pt>
                <c:pt idx="152">
                  <c:v>99</c:v>
                </c:pt>
                <c:pt idx="153">
                  <c:v>101</c:v>
                </c:pt>
                <c:pt idx="154">
                  <c:v>102</c:v>
                </c:pt>
                <c:pt idx="155">
                  <c:v>103</c:v>
                </c:pt>
                <c:pt idx="156">
                  <c:v>103</c:v>
                </c:pt>
                <c:pt idx="157">
                  <c:v>104</c:v>
                </c:pt>
                <c:pt idx="158">
                  <c:v>104</c:v>
                </c:pt>
                <c:pt idx="159">
                  <c:v>105</c:v>
                </c:pt>
                <c:pt idx="160">
                  <c:v>105</c:v>
                </c:pt>
                <c:pt idx="161">
                  <c:v>106</c:v>
                </c:pt>
                <c:pt idx="162">
                  <c:v>106</c:v>
                </c:pt>
                <c:pt idx="163">
                  <c:v>106</c:v>
                </c:pt>
                <c:pt idx="164">
                  <c:v>107</c:v>
                </c:pt>
                <c:pt idx="165">
                  <c:v>108</c:v>
                </c:pt>
                <c:pt idx="166">
                  <c:v>109</c:v>
                </c:pt>
                <c:pt idx="167">
                  <c:v>110</c:v>
                </c:pt>
                <c:pt idx="168">
                  <c:v>111</c:v>
                </c:pt>
                <c:pt idx="169">
                  <c:v>113</c:v>
                </c:pt>
                <c:pt idx="170">
                  <c:v>114</c:v>
                </c:pt>
                <c:pt idx="171">
                  <c:v>114</c:v>
                </c:pt>
                <c:pt idx="172">
                  <c:v>114</c:v>
                </c:pt>
                <c:pt idx="173">
                  <c:v>115</c:v>
                </c:pt>
                <c:pt idx="174">
                  <c:v>115</c:v>
                </c:pt>
                <c:pt idx="175">
                  <c:v>116</c:v>
                </c:pt>
                <c:pt idx="176">
                  <c:v>116</c:v>
                </c:pt>
                <c:pt idx="177">
                  <c:v>117</c:v>
                </c:pt>
                <c:pt idx="178">
                  <c:v>118</c:v>
                </c:pt>
                <c:pt idx="179">
                  <c:v>119</c:v>
                </c:pt>
                <c:pt idx="180">
                  <c:v>119</c:v>
                </c:pt>
                <c:pt idx="181">
                  <c:v>120</c:v>
                </c:pt>
                <c:pt idx="182">
                  <c:v>120</c:v>
                </c:pt>
                <c:pt idx="183">
                  <c:v>121</c:v>
                </c:pt>
                <c:pt idx="184">
                  <c:v>121</c:v>
                </c:pt>
                <c:pt idx="185">
                  <c:v>121</c:v>
                </c:pt>
                <c:pt idx="186">
                  <c:v>121</c:v>
                </c:pt>
                <c:pt idx="187">
                  <c:v>122</c:v>
                </c:pt>
                <c:pt idx="188">
                  <c:v>123</c:v>
                </c:pt>
                <c:pt idx="189">
                  <c:v>123</c:v>
                </c:pt>
                <c:pt idx="190">
                  <c:v>127</c:v>
                </c:pt>
                <c:pt idx="191">
                  <c:v>127</c:v>
                </c:pt>
                <c:pt idx="192">
                  <c:v>127</c:v>
                </c:pt>
                <c:pt idx="193">
                  <c:v>128</c:v>
                </c:pt>
                <c:pt idx="194">
                  <c:v>130</c:v>
                </c:pt>
                <c:pt idx="195">
                  <c:v>132</c:v>
                </c:pt>
                <c:pt idx="196">
                  <c:v>132</c:v>
                </c:pt>
                <c:pt idx="197">
                  <c:v>135</c:v>
                </c:pt>
                <c:pt idx="198">
                  <c:v>136</c:v>
                </c:pt>
                <c:pt idx="199">
                  <c:v>137</c:v>
                </c:pt>
                <c:pt idx="200">
                  <c:v>138</c:v>
                </c:pt>
                <c:pt idx="201">
                  <c:v>138</c:v>
                </c:pt>
                <c:pt idx="202">
                  <c:v>139</c:v>
                </c:pt>
                <c:pt idx="203">
                  <c:v>140</c:v>
                </c:pt>
                <c:pt idx="204">
                  <c:v>140</c:v>
                </c:pt>
                <c:pt idx="205">
                  <c:v>142</c:v>
                </c:pt>
                <c:pt idx="206">
                  <c:v>142</c:v>
                </c:pt>
                <c:pt idx="207">
                  <c:v>143</c:v>
                </c:pt>
                <c:pt idx="208">
                  <c:v>145</c:v>
                </c:pt>
                <c:pt idx="209">
                  <c:v>145</c:v>
                </c:pt>
                <c:pt idx="210">
                  <c:v>146</c:v>
                </c:pt>
                <c:pt idx="211">
                  <c:v>148</c:v>
                </c:pt>
                <c:pt idx="212">
                  <c:v>148</c:v>
                </c:pt>
                <c:pt idx="213">
                  <c:v>150</c:v>
                </c:pt>
                <c:pt idx="214">
                  <c:v>152</c:v>
                </c:pt>
                <c:pt idx="215">
                  <c:v>153</c:v>
                </c:pt>
                <c:pt idx="216">
                  <c:v>154</c:v>
                </c:pt>
                <c:pt idx="217">
                  <c:v>154</c:v>
                </c:pt>
                <c:pt idx="218">
                  <c:v>156</c:v>
                </c:pt>
                <c:pt idx="219">
                  <c:v>156</c:v>
                </c:pt>
                <c:pt idx="220">
                  <c:v>158</c:v>
                </c:pt>
                <c:pt idx="221">
                  <c:v>159</c:v>
                </c:pt>
                <c:pt idx="222">
                  <c:v>161</c:v>
                </c:pt>
                <c:pt idx="223">
                  <c:v>163</c:v>
                </c:pt>
                <c:pt idx="224">
                  <c:v>164</c:v>
                </c:pt>
                <c:pt idx="225">
                  <c:v>164</c:v>
                </c:pt>
                <c:pt idx="226">
                  <c:v>165</c:v>
                </c:pt>
                <c:pt idx="227">
                  <c:v>165</c:v>
                </c:pt>
                <c:pt idx="228">
                  <c:v>167</c:v>
                </c:pt>
                <c:pt idx="229">
                  <c:v>171</c:v>
                </c:pt>
                <c:pt idx="230">
                  <c:v>172</c:v>
                </c:pt>
                <c:pt idx="231">
                  <c:v>173</c:v>
                </c:pt>
                <c:pt idx="232">
                  <c:v>173</c:v>
                </c:pt>
                <c:pt idx="233">
                  <c:v>175</c:v>
                </c:pt>
                <c:pt idx="234">
                  <c:v>175</c:v>
                </c:pt>
                <c:pt idx="235">
                  <c:v>178</c:v>
                </c:pt>
                <c:pt idx="236">
                  <c:v>178</c:v>
                </c:pt>
                <c:pt idx="237">
                  <c:v>180</c:v>
                </c:pt>
                <c:pt idx="238">
                  <c:v>183</c:v>
                </c:pt>
                <c:pt idx="239">
                  <c:v>183</c:v>
                </c:pt>
                <c:pt idx="240">
                  <c:v>184</c:v>
                </c:pt>
                <c:pt idx="241">
                  <c:v>185</c:v>
                </c:pt>
                <c:pt idx="242">
                  <c:v>186</c:v>
                </c:pt>
                <c:pt idx="243">
                  <c:v>189</c:v>
                </c:pt>
                <c:pt idx="244">
                  <c:v>189</c:v>
                </c:pt>
                <c:pt idx="245">
                  <c:v>190</c:v>
                </c:pt>
                <c:pt idx="246">
                  <c:v>190</c:v>
                </c:pt>
                <c:pt idx="247">
                  <c:v>192</c:v>
                </c:pt>
                <c:pt idx="248">
                  <c:v>192</c:v>
                </c:pt>
                <c:pt idx="249">
                  <c:v>192</c:v>
                </c:pt>
                <c:pt idx="250">
                  <c:v>192</c:v>
                </c:pt>
                <c:pt idx="251">
                  <c:v>193</c:v>
                </c:pt>
                <c:pt idx="252">
                  <c:v>193</c:v>
                </c:pt>
                <c:pt idx="253">
                  <c:v>193</c:v>
                </c:pt>
                <c:pt idx="254">
                  <c:v>195</c:v>
                </c:pt>
                <c:pt idx="255">
                  <c:v>195</c:v>
                </c:pt>
                <c:pt idx="256">
                  <c:v>197</c:v>
                </c:pt>
                <c:pt idx="257">
                  <c:v>201</c:v>
                </c:pt>
                <c:pt idx="258">
                  <c:v>202</c:v>
                </c:pt>
                <c:pt idx="259">
                  <c:v>203</c:v>
                </c:pt>
                <c:pt idx="260">
                  <c:v>204</c:v>
                </c:pt>
                <c:pt idx="261">
                  <c:v>204</c:v>
                </c:pt>
                <c:pt idx="262">
                  <c:v>205</c:v>
                </c:pt>
                <c:pt idx="263">
                  <c:v>205</c:v>
                </c:pt>
                <c:pt idx="264">
                  <c:v>206</c:v>
                </c:pt>
                <c:pt idx="265">
                  <c:v>207</c:v>
                </c:pt>
                <c:pt idx="266">
                  <c:v>209</c:v>
                </c:pt>
                <c:pt idx="267">
                  <c:v>211</c:v>
                </c:pt>
                <c:pt idx="268">
                  <c:v>213</c:v>
                </c:pt>
                <c:pt idx="269">
                  <c:v>214</c:v>
                </c:pt>
                <c:pt idx="270">
                  <c:v>214</c:v>
                </c:pt>
                <c:pt idx="271">
                  <c:v>214</c:v>
                </c:pt>
                <c:pt idx="272">
                  <c:v>215</c:v>
                </c:pt>
                <c:pt idx="273">
                  <c:v>217</c:v>
                </c:pt>
                <c:pt idx="274">
                  <c:v>218</c:v>
                </c:pt>
                <c:pt idx="275">
                  <c:v>220</c:v>
                </c:pt>
                <c:pt idx="276">
                  <c:v>221</c:v>
                </c:pt>
                <c:pt idx="277">
                  <c:v>224</c:v>
                </c:pt>
                <c:pt idx="278">
                  <c:v>225</c:v>
                </c:pt>
                <c:pt idx="279">
                  <c:v>225</c:v>
                </c:pt>
                <c:pt idx="280">
                  <c:v>232</c:v>
                </c:pt>
                <c:pt idx="281">
                  <c:v>235</c:v>
                </c:pt>
                <c:pt idx="282">
                  <c:v>236</c:v>
                </c:pt>
                <c:pt idx="283">
                  <c:v>238</c:v>
                </c:pt>
                <c:pt idx="284">
                  <c:v>238</c:v>
                </c:pt>
                <c:pt idx="285">
                  <c:v>241</c:v>
                </c:pt>
                <c:pt idx="286">
                  <c:v>243</c:v>
                </c:pt>
                <c:pt idx="287">
                  <c:v>244</c:v>
                </c:pt>
                <c:pt idx="288">
                  <c:v>245</c:v>
                </c:pt>
                <c:pt idx="289">
                  <c:v>246</c:v>
                </c:pt>
                <c:pt idx="290">
                  <c:v>250</c:v>
                </c:pt>
                <c:pt idx="291">
                  <c:v>250</c:v>
                </c:pt>
                <c:pt idx="292">
                  <c:v>253</c:v>
                </c:pt>
                <c:pt idx="293">
                  <c:v>254</c:v>
                </c:pt>
                <c:pt idx="294">
                  <c:v>255</c:v>
                </c:pt>
                <c:pt idx="295">
                  <c:v>256</c:v>
                </c:pt>
                <c:pt idx="296">
                  <c:v>257</c:v>
                </c:pt>
                <c:pt idx="297">
                  <c:v>257</c:v>
                </c:pt>
                <c:pt idx="298">
                  <c:v>257</c:v>
                </c:pt>
                <c:pt idx="299">
                  <c:v>262</c:v>
                </c:pt>
                <c:pt idx="300">
                  <c:v>262</c:v>
                </c:pt>
                <c:pt idx="301">
                  <c:v>264</c:v>
                </c:pt>
                <c:pt idx="302">
                  <c:v>265</c:v>
                </c:pt>
                <c:pt idx="303">
                  <c:v>267</c:v>
                </c:pt>
                <c:pt idx="304">
                  <c:v>267</c:v>
                </c:pt>
                <c:pt idx="305">
                  <c:v>268</c:v>
                </c:pt>
                <c:pt idx="306">
                  <c:v>269</c:v>
                </c:pt>
                <c:pt idx="307">
                  <c:v>270</c:v>
                </c:pt>
                <c:pt idx="308">
                  <c:v>270</c:v>
                </c:pt>
                <c:pt idx="309">
                  <c:v>270</c:v>
                </c:pt>
                <c:pt idx="310">
                  <c:v>271</c:v>
                </c:pt>
                <c:pt idx="311">
                  <c:v>271</c:v>
                </c:pt>
                <c:pt idx="312">
                  <c:v>274</c:v>
                </c:pt>
                <c:pt idx="313">
                  <c:v>279</c:v>
                </c:pt>
                <c:pt idx="314">
                  <c:v>279</c:v>
                </c:pt>
                <c:pt idx="315">
                  <c:v>280</c:v>
                </c:pt>
                <c:pt idx="316">
                  <c:v>281</c:v>
                </c:pt>
                <c:pt idx="317">
                  <c:v>284</c:v>
                </c:pt>
                <c:pt idx="318">
                  <c:v>284</c:v>
                </c:pt>
                <c:pt idx="319">
                  <c:v>285</c:v>
                </c:pt>
                <c:pt idx="320">
                  <c:v>286</c:v>
                </c:pt>
                <c:pt idx="321">
                  <c:v>287</c:v>
                </c:pt>
                <c:pt idx="322">
                  <c:v>288</c:v>
                </c:pt>
                <c:pt idx="323">
                  <c:v>288</c:v>
                </c:pt>
                <c:pt idx="324">
                  <c:v>290</c:v>
                </c:pt>
                <c:pt idx="325">
                  <c:v>290</c:v>
                </c:pt>
                <c:pt idx="326">
                  <c:v>291</c:v>
                </c:pt>
                <c:pt idx="327">
                  <c:v>292</c:v>
                </c:pt>
                <c:pt idx="328">
                  <c:v>292</c:v>
                </c:pt>
                <c:pt idx="329">
                  <c:v>294</c:v>
                </c:pt>
                <c:pt idx="330">
                  <c:v>296</c:v>
                </c:pt>
                <c:pt idx="331">
                  <c:v>297</c:v>
                </c:pt>
                <c:pt idx="332">
                  <c:v>297</c:v>
                </c:pt>
                <c:pt idx="333">
                  <c:v>301</c:v>
                </c:pt>
                <c:pt idx="334">
                  <c:v>302</c:v>
                </c:pt>
                <c:pt idx="335">
                  <c:v>304</c:v>
                </c:pt>
                <c:pt idx="336">
                  <c:v>305</c:v>
                </c:pt>
                <c:pt idx="337">
                  <c:v>306</c:v>
                </c:pt>
                <c:pt idx="338">
                  <c:v>307</c:v>
                </c:pt>
                <c:pt idx="339">
                  <c:v>309</c:v>
                </c:pt>
                <c:pt idx="340">
                  <c:v>309</c:v>
                </c:pt>
                <c:pt idx="341">
                  <c:v>309</c:v>
                </c:pt>
                <c:pt idx="342">
                  <c:v>319</c:v>
                </c:pt>
                <c:pt idx="343">
                  <c:v>324</c:v>
                </c:pt>
                <c:pt idx="344">
                  <c:v>324</c:v>
                </c:pt>
                <c:pt idx="345">
                  <c:v>326</c:v>
                </c:pt>
                <c:pt idx="346">
                  <c:v>328</c:v>
                </c:pt>
                <c:pt idx="347">
                  <c:v>332</c:v>
                </c:pt>
                <c:pt idx="348">
                  <c:v>336</c:v>
                </c:pt>
                <c:pt idx="349">
                  <c:v>338</c:v>
                </c:pt>
                <c:pt idx="350">
                  <c:v>339</c:v>
                </c:pt>
                <c:pt idx="351">
                  <c:v>340</c:v>
                </c:pt>
                <c:pt idx="352">
                  <c:v>340</c:v>
                </c:pt>
                <c:pt idx="353">
                  <c:v>341</c:v>
                </c:pt>
                <c:pt idx="354">
                  <c:v>342</c:v>
                </c:pt>
                <c:pt idx="355">
                  <c:v>342</c:v>
                </c:pt>
                <c:pt idx="356">
                  <c:v>350</c:v>
                </c:pt>
                <c:pt idx="357">
                  <c:v>350</c:v>
                </c:pt>
                <c:pt idx="358">
                  <c:v>353</c:v>
                </c:pt>
                <c:pt idx="359">
                  <c:v>353</c:v>
                </c:pt>
                <c:pt idx="360">
                  <c:v>353</c:v>
                </c:pt>
                <c:pt idx="361">
                  <c:v>356</c:v>
                </c:pt>
                <c:pt idx="362">
                  <c:v>357</c:v>
                </c:pt>
                <c:pt idx="363">
                  <c:v>358</c:v>
                </c:pt>
                <c:pt idx="364">
                  <c:v>360</c:v>
                </c:pt>
                <c:pt idx="365">
                  <c:v>362</c:v>
                </c:pt>
                <c:pt idx="366">
                  <c:v>362</c:v>
                </c:pt>
                <c:pt idx="367">
                  <c:v>363</c:v>
                </c:pt>
                <c:pt idx="368">
                  <c:v>364</c:v>
                </c:pt>
                <c:pt idx="369">
                  <c:v>364</c:v>
                </c:pt>
                <c:pt idx="370">
                  <c:v>365</c:v>
                </c:pt>
                <c:pt idx="371">
                  <c:v>367</c:v>
                </c:pt>
                <c:pt idx="372">
                  <c:v>371</c:v>
                </c:pt>
                <c:pt idx="373">
                  <c:v>372</c:v>
                </c:pt>
                <c:pt idx="374">
                  <c:v>375</c:v>
                </c:pt>
                <c:pt idx="375">
                  <c:v>378</c:v>
                </c:pt>
                <c:pt idx="376">
                  <c:v>381</c:v>
                </c:pt>
                <c:pt idx="377">
                  <c:v>385</c:v>
                </c:pt>
                <c:pt idx="378">
                  <c:v>386</c:v>
                </c:pt>
                <c:pt idx="379">
                  <c:v>388</c:v>
                </c:pt>
                <c:pt idx="380">
                  <c:v>394</c:v>
                </c:pt>
                <c:pt idx="381">
                  <c:v>394</c:v>
                </c:pt>
                <c:pt idx="382">
                  <c:v>399</c:v>
                </c:pt>
                <c:pt idx="383">
                  <c:v>400</c:v>
                </c:pt>
                <c:pt idx="384">
                  <c:v>401</c:v>
                </c:pt>
                <c:pt idx="385">
                  <c:v>407</c:v>
                </c:pt>
                <c:pt idx="386">
                  <c:v>408</c:v>
                </c:pt>
                <c:pt idx="387">
                  <c:v>409</c:v>
                </c:pt>
                <c:pt idx="388">
                  <c:v>410</c:v>
                </c:pt>
                <c:pt idx="389">
                  <c:v>417</c:v>
                </c:pt>
                <c:pt idx="390">
                  <c:v>417</c:v>
                </c:pt>
                <c:pt idx="391">
                  <c:v>417</c:v>
                </c:pt>
                <c:pt idx="392">
                  <c:v>417</c:v>
                </c:pt>
                <c:pt idx="393">
                  <c:v>417</c:v>
                </c:pt>
                <c:pt idx="394">
                  <c:v>419</c:v>
                </c:pt>
                <c:pt idx="395">
                  <c:v>423</c:v>
                </c:pt>
                <c:pt idx="396">
                  <c:v>423</c:v>
                </c:pt>
                <c:pt idx="397">
                  <c:v>428</c:v>
                </c:pt>
                <c:pt idx="398">
                  <c:v>431</c:v>
                </c:pt>
                <c:pt idx="399">
                  <c:v>431</c:v>
                </c:pt>
                <c:pt idx="400">
                  <c:v>431</c:v>
                </c:pt>
                <c:pt idx="401">
                  <c:v>431</c:v>
                </c:pt>
                <c:pt idx="402">
                  <c:v>433</c:v>
                </c:pt>
                <c:pt idx="403">
                  <c:v>435</c:v>
                </c:pt>
                <c:pt idx="404">
                  <c:v>437</c:v>
                </c:pt>
                <c:pt idx="405">
                  <c:v>444</c:v>
                </c:pt>
                <c:pt idx="406">
                  <c:v>444</c:v>
                </c:pt>
                <c:pt idx="407">
                  <c:v>450</c:v>
                </c:pt>
                <c:pt idx="408">
                  <c:v>450</c:v>
                </c:pt>
                <c:pt idx="409">
                  <c:v>453</c:v>
                </c:pt>
                <c:pt idx="410">
                  <c:v>453</c:v>
                </c:pt>
                <c:pt idx="411">
                  <c:v>457</c:v>
                </c:pt>
                <c:pt idx="412">
                  <c:v>460</c:v>
                </c:pt>
                <c:pt idx="413">
                  <c:v>463</c:v>
                </c:pt>
                <c:pt idx="414">
                  <c:v>465</c:v>
                </c:pt>
                <c:pt idx="415">
                  <c:v>469</c:v>
                </c:pt>
                <c:pt idx="416">
                  <c:v>475</c:v>
                </c:pt>
                <c:pt idx="417">
                  <c:v>477</c:v>
                </c:pt>
                <c:pt idx="418">
                  <c:v>481</c:v>
                </c:pt>
                <c:pt idx="419">
                  <c:v>482</c:v>
                </c:pt>
                <c:pt idx="420">
                  <c:v>490</c:v>
                </c:pt>
                <c:pt idx="421">
                  <c:v>503</c:v>
                </c:pt>
                <c:pt idx="422">
                  <c:v>505</c:v>
                </c:pt>
                <c:pt idx="423">
                  <c:v>507</c:v>
                </c:pt>
                <c:pt idx="424">
                  <c:v>513</c:v>
                </c:pt>
                <c:pt idx="425">
                  <c:v>526</c:v>
                </c:pt>
                <c:pt idx="426">
                  <c:v>526</c:v>
                </c:pt>
                <c:pt idx="427">
                  <c:v>537</c:v>
                </c:pt>
                <c:pt idx="428">
                  <c:v>539</c:v>
                </c:pt>
                <c:pt idx="429">
                  <c:v>549</c:v>
                </c:pt>
                <c:pt idx="430">
                  <c:v>551</c:v>
                </c:pt>
                <c:pt idx="431">
                  <c:v>553</c:v>
                </c:pt>
                <c:pt idx="432">
                  <c:v>555</c:v>
                </c:pt>
                <c:pt idx="433">
                  <c:v>556</c:v>
                </c:pt>
                <c:pt idx="434">
                  <c:v>557</c:v>
                </c:pt>
                <c:pt idx="435">
                  <c:v>560</c:v>
                </c:pt>
                <c:pt idx="436">
                  <c:v>562</c:v>
                </c:pt>
                <c:pt idx="437">
                  <c:v>566</c:v>
                </c:pt>
                <c:pt idx="438">
                  <c:v>570</c:v>
                </c:pt>
                <c:pt idx="439">
                  <c:v>571</c:v>
                </c:pt>
                <c:pt idx="440">
                  <c:v>573</c:v>
                </c:pt>
                <c:pt idx="441">
                  <c:v>575</c:v>
                </c:pt>
                <c:pt idx="442">
                  <c:v>578</c:v>
                </c:pt>
                <c:pt idx="443">
                  <c:v>583</c:v>
                </c:pt>
                <c:pt idx="444">
                  <c:v>587</c:v>
                </c:pt>
                <c:pt idx="445">
                  <c:v>590</c:v>
                </c:pt>
                <c:pt idx="446">
                  <c:v>591</c:v>
                </c:pt>
                <c:pt idx="447">
                  <c:v>599</c:v>
                </c:pt>
                <c:pt idx="448">
                  <c:v>601</c:v>
                </c:pt>
                <c:pt idx="449">
                  <c:v>610</c:v>
                </c:pt>
                <c:pt idx="450">
                  <c:v>612</c:v>
                </c:pt>
                <c:pt idx="451">
                  <c:v>612</c:v>
                </c:pt>
                <c:pt idx="452">
                  <c:v>614</c:v>
                </c:pt>
                <c:pt idx="453">
                  <c:v>622</c:v>
                </c:pt>
                <c:pt idx="454">
                  <c:v>633</c:v>
                </c:pt>
                <c:pt idx="455">
                  <c:v>645</c:v>
                </c:pt>
                <c:pt idx="456">
                  <c:v>649</c:v>
                </c:pt>
                <c:pt idx="457">
                  <c:v>649</c:v>
                </c:pt>
                <c:pt idx="458">
                  <c:v>655</c:v>
                </c:pt>
                <c:pt idx="459">
                  <c:v>656</c:v>
                </c:pt>
                <c:pt idx="460">
                  <c:v>657</c:v>
                </c:pt>
                <c:pt idx="461">
                  <c:v>658</c:v>
                </c:pt>
                <c:pt idx="462">
                  <c:v>669</c:v>
                </c:pt>
                <c:pt idx="463">
                  <c:v>675</c:v>
                </c:pt>
                <c:pt idx="464">
                  <c:v>685</c:v>
                </c:pt>
                <c:pt idx="465">
                  <c:v>687</c:v>
                </c:pt>
                <c:pt idx="466">
                  <c:v>694</c:v>
                </c:pt>
                <c:pt idx="467">
                  <c:v>696</c:v>
                </c:pt>
                <c:pt idx="468">
                  <c:v>709</c:v>
                </c:pt>
                <c:pt idx="469">
                  <c:v>714</c:v>
                </c:pt>
                <c:pt idx="470">
                  <c:v>722</c:v>
                </c:pt>
                <c:pt idx="471">
                  <c:v>728</c:v>
                </c:pt>
                <c:pt idx="472">
                  <c:v>733</c:v>
                </c:pt>
                <c:pt idx="473">
                  <c:v>735</c:v>
                </c:pt>
                <c:pt idx="474">
                  <c:v>761</c:v>
                </c:pt>
                <c:pt idx="475">
                  <c:v>762</c:v>
                </c:pt>
                <c:pt idx="476">
                  <c:v>762</c:v>
                </c:pt>
                <c:pt idx="477">
                  <c:v>765</c:v>
                </c:pt>
                <c:pt idx="478">
                  <c:v>781</c:v>
                </c:pt>
                <c:pt idx="479">
                  <c:v>782</c:v>
                </c:pt>
                <c:pt idx="480">
                  <c:v>785</c:v>
                </c:pt>
                <c:pt idx="481">
                  <c:v>797</c:v>
                </c:pt>
                <c:pt idx="482">
                  <c:v>815</c:v>
                </c:pt>
                <c:pt idx="483">
                  <c:v>822</c:v>
                </c:pt>
                <c:pt idx="484">
                  <c:v>827</c:v>
                </c:pt>
                <c:pt idx="485">
                  <c:v>828</c:v>
                </c:pt>
                <c:pt idx="486">
                  <c:v>835</c:v>
                </c:pt>
                <c:pt idx="487">
                  <c:v>838</c:v>
                </c:pt>
                <c:pt idx="488">
                  <c:v>841</c:v>
                </c:pt>
                <c:pt idx="489">
                  <c:v>848</c:v>
                </c:pt>
                <c:pt idx="490">
                  <c:v>848</c:v>
                </c:pt>
                <c:pt idx="491">
                  <c:v>849</c:v>
                </c:pt>
                <c:pt idx="492">
                  <c:v>855</c:v>
                </c:pt>
                <c:pt idx="493">
                  <c:v>866</c:v>
                </c:pt>
                <c:pt idx="494">
                  <c:v>877</c:v>
                </c:pt>
                <c:pt idx="495">
                  <c:v>892</c:v>
                </c:pt>
                <c:pt idx="496">
                  <c:v>907</c:v>
                </c:pt>
                <c:pt idx="497">
                  <c:v>910</c:v>
                </c:pt>
                <c:pt idx="498">
                  <c:v>912</c:v>
                </c:pt>
                <c:pt idx="499">
                  <c:v>922</c:v>
                </c:pt>
                <c:pt idx="500">
                  <c:v>962</c:v>
                </c:pt>
                <c:pt idx="501">
                  <c:v>967</c:v>
                </c:pt>
                <c:pt idx="502">
                  <c:v>993</c:v>
                </c:pt>
                <c:pt idx="503">
                  <c:v>1005</c:v>
                </c:pt>
                <c:pt idx="504">
                  <c:v>1022</c:v>
                </c:pt>
                <c:pt idx="505">
                  <c:v>1033</c:v>
                </c:pt>
                <c:pt idx="506">
                  <c:v>1048</c:v>
                </c:pt>
                <c:pt idx="507">
                  <c:v>1051</c:v>
                </c:pt>
                <c:pt idx="508">
                  <c:v>1070</c:v>
                </c:pt>
                <c:pt idx="509">
                  <c:v>1079</c:v>
                </c:pt>
                <c:pt idx="510">
                  <c:v>1136</c:v>
                </c:pt>
                <c:pt idx="511">
                  <c:v>1138</c:v>
                </c:pt>
                <c:pt idx="512">
                  <c:v>1149</c:v>
                </c:pt>
                <c:pt idx="513">
                  <c:v>1150</c:v>
                </c:pt>
                <c:pt idx="514">
                  <c:v>1160</c:v>
                </c:pt>
                <c:pt idx="515">
                  <c:v>1192</c:v>
                </c:pt>
                <c:pt idx="516">
                  <c:v>1218</c:v>
                </c:pt>
                <c:pt idx="517">
                  <c:v>1219</c:v>
                </c:pt>
                <c:pt idx="518">
                  <c:v>1293</c:v>
                </c:pt>
                <c:pt idx="519">
                  <c:v>1331</c:v>
                </c:pt>
                <c:pt idx="520">
                  <c:v>1361</c:v>
                </c:pt>
                <c:pt idx="521">
                  <c:v>1383</c:v>
                </c:pt>
                <c:pt idx="522">
                  <c:v>1406</c:v>
                </c:pt>
                <c:pt idx="523">
                  <c:v>1433</c:v>
                </c:pt>
                <c:pt idx="524">
                  <c:v>1433</c:v>
                </c:pt>
                <c:pt idx="525">
                  <c:v>1485</c:v>
                </c:pt>
                <c:pt idx="526">
                  <c:v>1486</c:v>
                </c:pt>
                <c:pt idx="527">
                  <c:v>1717</c:v>
                </c:pt>
                <c:pt idx="528">
                  <c:v>1729</c:v>
                </c:pt>
                <c:pt idx="529">
                  <c:v>1748</c:v>
                </c:pt>
                <c:pt idx="530">
                  <c:v>1758</c:v>
                </c:pt>
                <c:pt idx="531">
                  <c:v>1914</c:v>
                </c:pt>
                <c:pt idx="532">
                  <c:v>1949</c:v>
                </c:pt>
              </c:numCache>
            </c:numRef>
          </c:xVal>
          <c:yVal>
            <c:numRef>
              <c:f>[3]plots!$H$940:$H$1472</c:f>
              <c:numCache>
                <c:formatCode>General</c:formatCode>
                <c:ptCount val="533"/>
                <c:pt idx="0">
                  <c:v>0.80000001192092896</c:v>
                </c:pt>
                <c:pt idx="1">
                  <c:v>0</c:v>
                </c:pt>
                <c:pt idx="2">
                  <c:v>0.69999998807907104</c:v>
                </c:pt>
                <c:pt idx="3">
                  <c:v>0</c:v>
                </c:pt>
                <c:pt idx="4">
                  <c:v>0.454545468091965</c:v>
                </c:pt>
                <c:pt idx="5">
                  <c:v>0</c:v>
                </c:pt>
                <c:pt idx="6">
                  <c:v>0.64285713434219405</c:v>
                </c:pt>
                <c:pt idx="7">
                  <c:v>0.40000000596046398</c:v>
                </c:pt>
                <c:pt idx="8">
                  <c:v>0.52941179275512695</c:v>
                </c:pt>
                <c:pt idx="9">
                  <c:v>0.38888889551162698</c:v>
                </c:pt>
                <c:pt idx="10">
                  <c:v>0.44444444775581399</c:v>
                </c:pt>
                <c:pt idx="11">
                  <c:v>0</c:v>
                </c:pt>
                <c:pt idx="12">
                  <c:v>0.52631580829620395</c:v>
                </c:pt>
                <c:pt idx="13">
                  <c:v>0.210526317358017</c:v>
                </c:pt>
                <c:pt idx="14">
                  <c:v>0.15789473056793199</c:v>
                </c:pt>
                <c:pt idx="15">
                  <c:v>0</c:v>
                </c:pt>
                <c:pt idx="16">
                  <c:v>0</c:v>
                </c:pt>
                <c:pt idx="17">
                  <c:v>4.76190485060215E-2</c:v>
                </c:pt>
                <c:pt idx="18">
                  <c:v>0.190476194024086</c:v>
                </c:pt>
                <c:pt idx="19">
                  <c:v>0</c:v>
                </c:pt>
                <c:pt idx="20">
                  <c:v>0</c:v>
                </c:pt>
                <c:pt idx="21">
                  <c:v>9.0909093618392903E-2</c:v>
                </c:pt>
                <c:pt idx="22">
                  <c:v>0.136363640427589</c:v>
                </c:pt>
                <c:pt idx="23">
                  <c:v>0</c:v>
                </c:pt>
                <c:pt idx="24">
                  <c:v>0.239999994635582</c:v>
                </c:pt>
                <c:pt idx="25">
                  <c:v>0.28000000119209301</c:v>
                </c:pt>
                <c:pt idx="26">
                  <c:v>7.6923079788684803E-2</c:v>
                </c:pt>
                <c:pt idx="27">
                  <c:v>0.346153855323791</c:v>
                </c:pt>
                <c:pt idx="28">
                  <c:v>0</c:v>
                </c:pt>
                <c:pt idx="29">
                  <c:v>0.148148149251938</c:v>
                </c:pt>
                <c:pt idx="30">
                  <c:v>0.29629629850387601</c:v>
                </c:pt>
                <c:pt idx="31">
                  <c:v>0.41379311680793801</c:v>
                </c:pt>
                <c:pt idx="32">
                  <c:v>0.37931033968925498</c:v>
                </c:pt>
                <c:pt idx="33">
                  <c:v>0.48387095332145702</c:v>
                </c:pt>
                <c:pt idx="34">
                  <c:v>0.161290317773819</c:v>
                </c:pt>
                <c:pt idx="35">
                  <c:v>9.6774190664291396E-2</c:v>
                </c:pt>
                <c:pt idx="36">
                  <c:v>0</c:v>
                </c:pt>
                <c:pt idx="37">
                  <c:v>8.8235296308994293E-2</c:v>
                </c:pt>
                <c:pt idx="38">
                  <c:v>0.117647059261799</c:v>
                </c:pt>
                <c:pt idx="39">
                  <c:v>0.117647059261799</c:v>
                </c:pt>
                <c:pt idx="40">
                  <c:v>0.58823531866073597</c:v>
                </c:pt>
                <c:pt idx="41">
                  <c:v>0.28571429848670998</c:v>
                </c:pt>
                <c:pt idx="42">
                  <c:v>0.68571430444717396</c:v>
                </c:pt>
                <c:pt idx="43">
                  <c:v>0.35135135054588301</c:v>
                </c:pt>
                <c:pt idx="44">
                  <c:v>0.35135135054588301</c:v>
                </c:pt>
                <c:pt idx="45">
                  <c:v>0.44736841320991499</c:v>
                </c:pt>
                <c:pt idx="46">
                  <c:v>0.30769231915473899</c:v>
                </c:pt>
                <c:pt idx="47">
                  <c:v>0.65853661298751798</c:v>
                </c:pt>
                <c:pt idx="48">
                  <c:v>4.8780485987663297E-2</c:v>
                </c:pt>
                <c:pt idx="49">
                  <c:v>0.35714286565780601</c:v>
                </c:pt>
                <c:pt idx="50">
                  <c:v>0.21428571641445199</c:v>
                </c:pt>
                <c:pt idx="51">
                  <c:v>0.23255814611911799</c:v>
                </c:pt>
                <c:pt idx="52">
                  <c:v>0.23255814611911799</c:v>
                </c:pt>
                <c:pt idx="53">
                  <c:v>0.113636367022991</c:v>
                </c:pt>
                <c:pt idx="54">
                  <c:v>0</c:v>
                </c:pt>
                <c:pt idx="55">
                  <c:v>0.363636374473572</c:v>
                </c:pt>
                <c:pt idx="56">
                  <c:v>0.34782609343528698</c:v>
                </c:pt>
                <c:pt idx="57">
                  <c:v>0.17391304671764399</c:v>
                </c:pt>
                <c:pt idx="58">
                  <c:v>0.27659574151039101</c:v>
                </c:pt>
                <c:pt idx="59">
                  <c:v>0.3125</c:v>
                </c:pt>
                <c:pt idx="60">
                  <c:v>0.63265305757522605</c:v>
                </c:pt>
                <c:pt idx="61">
                  <c:v>0.40816327929496798</c:v>
                </c:pt>
                <c:pt idx="62">
                  <c:v>0.21999999880790699</c:v>
                </c:pt>
                <c:pt idx="63">
                  <c:v>0.15999999642372101</c:v>
                </c:pt>
                <c:pt idx="64">
                  <c:v>5.8823529630899402E-2</c:v>
                </c:pt>
                <c:pt idx="65">
                  <c:v>0.25</c:v>
                </c:pt>
                <c:pt idx="66">
                  <c:v>0.396226406097412</c:v>
                </c:pt>
                <c:pt idx="67">
                  <c:v>3.6363635212182999E-2</c:v>
                </c:pt>
                <c:pt idx="68">
                  <c:v>9.0909093618392903E-2</c:v>
                </c:pt>
                <c:pt idx="69">
                  <c:v>0.272727280855179</c:v>
                </c:pt>
                <c:pt idx="70">
                  <c:v>0.25454545021057101</c:v>
                </c:pt>
                <c:pt idx="71">
                  <c:v>0.25454545021057101</c:v>
                </c:pt>
                <c:pt idx="72">
                  <c:v>0.55357140302658103</c:v>
                </c:pt>
                <c:pt idx="73">
                  <c:v>0.26315790414810197</c:v>
                </c:pt>
                <c:pt idx="74">
                  <c:v>0.26315790414810197</c:v>
                </c:pt>
                <c:pt idx="75">
                  <c:v>0.22413793206214899</c:v>
                </c:pt>
                <c:pt idx="76">
                  <c:v>0.42372882366180398</c:v>
                </c:pt>
                <c:pt idx="77">
                  <c:v>0.16666667163372001</c:v>
                </c:pt>
                <c:pt idx="78">
                  <c:v>0.18333333730697601</c:v>
                </c:pt>
                <c:pt idx="79">
                  <c:v>0.53333336114883401</c:v>
                </c:pt>
                <c:pt idx="80">
                  <c:v>0.213114753365517</c:v>
                </c:pt>
                <c:pt idx="81">
                  <c:v>0.40322580933570901</c:v>
                </c:pt>
                <c:pt idx="82">
                  <c:v>0.32258063554763799</c:v>
                </c:pt>
                <c:pt idx="83">
                  <c:v>0.29032257199287398</c:v>
                </c:pt>
                <c:pt idx="84">
                  <c:v>0</c:v>
                </c:pt>
                <c:pt idx="85">
                  <c:v>0</c:v>
                </c:pt>
                <c:pt idx="86">
                  <c:v>0.41269841790199302</c:v>
                </c:pt>
                <c:pt idx="87">
                  <c:v>0.1875</c:v>
                </c:pt>
                <c:pt idx="88">
                  <c:v>0.53846156597137496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0.30303031206130998</c:v>
                </c:pt>
                <c:pt idx="93">
                  <c:v>0.34848484396934498</c:v>
                </c:pt>
                <c:pt idx="94">
                  <c:v>0.13432836532592801</c:v>
                </c:pt>
                <c:pt idx="95">
                  <c:v>0.25</c:v>
                </c:pt>
                <c:pt idx="96">
                  <c:v>0</c:v>
                </c:pt>
                <c:pt idx="97">
                  <c:v>7.2463765740394606E-2</c:v>
                </c:pt>
                <c:pt idx="98">
                  <c:v>0.47826087474822998</c:v>
                </c:pt>
                <c:pt idx="99">
                  <c:v>0.36231884360313399</c:v>
                </c:pt>
                <c:pt idx="100">
                  <c:v>0.15714286267757399</c:v>
                </c:pt>
                <c:pt idx="101">
                  <c:v>0.18571428954601299</c:v>
                </c:pt>
                <c:pt idx="102">
                  <c:v>0.27142858505249001</c:v>
                </c:pt>
                <c:pt idx="103">
                  <c:v>7.0422537624835996E-2</c:v>
                </c:pt>
                <c:pt idx="104">
                  <c:v>0.22222222387790699</c:v>
                </c:pt>
                <c:pt idx="105">
                  <c:v>0.34722220897674599</c:v>
                </c:pt>
                <c:pt idx="106">
                  <c:v>0.61111110448837302</c:v>
                </c:pt>
                <c:pt idx="107">
                  <c:v>0.42465752363205</c:v>
                </c:pt>
                <c:pt idx="108">
                  <c:v>0.34246575832366899</c:v>
                </c:pt>
                <c:pt idx="109">
                  <c:v>0.337837845087051</c:v>
                </c:pt>
                <c:pt idx="110">
                  <c:v>0.106666669249535</c:v>
                </c:pt>
                <c:pt idx="111">
                  <c:v>0</c:v>
                </c:pt>
                <c:pt idx="112">
                  <c:v>0.506666660308838</c:v>
                </c:pt>
                <c:pt idx="113">
                  <c:v>0.36842104792594899</c:v>
                </c:pt>
                <c:pt idx="114">
                  <c:v>0.35526314377784701</c:v>
                </c:pt>
                <c:pt idx="115">
                  <c:v>0.22077922523021701</c:v>
                </c:pt>
                <c:pt idx="116">
                  <c:v>0.47435897588729897</c:v>
                </c:pt>
                <c:pt idx="117">
                  <c:v>0.294871807098389</c:v>
                </c:pt>
                <c:pt idx="118">
                  <c:v>0.35443037748336798</c:v>
                </c:pt>
                <c:pt idx="119">
                  <c:v>0.164556965231895</c:v>
                </c:pt>
                <c:pt idx="120">
                  <c:v>0.54430377483367898</c:v>
                </c:pt>
                <c:pt idx="121">
                  <c:v>0.21250000596046401</c:v>
                </c:pt>
                <c:pt idx="122">
                  <c:v>0.27500000596046398</c:v>
                </c:pt>
                <c:pt idx="123">
                  <c:v>0.47499999403953502</c:v>
                </c:pt>
                <c:pt idx="124">
                  <c:v>0.51249998807907104</c:v>
                </c:pt>
                <c:pt idx="125">
                  <c:v>0.25</c:v>
                </c:pt>
                <c:pt idx="126">
                  <c:v>0.36250001192092901</c:v>
                </c:pt>
                <c:pt idx="127">
                  <c:v>0.234567895531654</c:v>
                </c:pt>
                <c:pt idx="128">
                  <c:v>4.8780485987663297E-2</c:v>
                </c:pt>
                <c:pt idx="129">
                  <c:v>0.17073170840740201</c:v>
                </c:pt>
                <c:pt idx="130">
                  <c:v>0.38823530077934298</c:v>
                </c:pt>
                <c:pt idx="131">
                  <c:v>0.24418604373931899</c:v>
                </c:pt>
                <c:pt idx="132">
                  <c:v>0.39080458879470797</c:v>
                </c:pt>
                <c:pt idx="133">
                  <c:v>0.352272719144821</c:v>
                </c:pt>
                <c:pt idx="134">
                  <c:v>0.71590906381607</c:v>
                </c:pt>
                <c:pt idx="135">
                  <c:v>0.32584270834922802</c:v>
                </c:pt>
                <c:pt idx="136">
                  <c:v>0.56179773807525601</c:v>
                </c:pt>
                <c:pt idx="137">
                  <c:v>0.35164836049079901</c:v>
                </c:pt>
                <c:pt idx="138">
                  <c:v>0.241758242249489</c:v>
                </c:pt>
                <c:pt idx="139">
                  <c:v>0.41304346919059798</c:v>
                </c:pt>
                <c:pt idx="140">
                  <c:v>0.53763443231582597</c:v>
                </c:pt>
                <c:pt idx="141">
                  <c:v>0.17021276056766499</c:v>
                </c:pt>
                <c:pt idx="142">
                  <c:v>0.178947374224663</c:v>
                </c:pt>
                <c:pt idx="143">
                  <c:v>0.18947368860244701</c:v>
                </c:pt>
                <c:pt idx="144">
                  <c:v>0.48421052098274198</c:v>
                </c:pt>
                <c:pt idx="145">
                  <c:v>0.26041665673255898</c:v>
                </c:pt>
                <c:pt idx="146">
                  <c:v>0.32989689707755998</c:v>
                </c:pt>
                <c:pt idx="147">
                  <c:v>0.247422680258751</c:v>
                </c:pt>
                <c:pt idx="148">
                  <c:v>0.42857143282890298</c:v>
                </c:pt>
                <c:pt idx="149">
                  <c:v>0.41836735606193498</c:v>
                </c:pt>
                <c:pt idx="150">
                  <c:v>0.367346942424774</c:v>
                </c:pt>
                <c:pt idx="151">
                  <c:v>0.17171716690063499</c:v>
                </c:pt>
                <c:pt idx="152">
                  <c:v>0.34343433380126898</c:v>
                </c:pt>
                <c:pt idx="153">
                  <c:v>0.24752475321292899</c:v>
                </c:pt>
                <c:pt idx="154">
                  <c:v>5.8823529630899402E-2</c:v>
                </c:pt>
                <c:pt idx="155">
                  <c:v>0.13592232763767201</c:v>
                </c:pt>
                <c:pt idx="156">
                  <c:v>0.29126214981079102</c:v>
                </c:pt>
                <c:pt idx="157">
                  <c:v>0.19230769574642201</c:v>
                </c:pt>
                <c:pt idx="158">
                  <c:v>0.19230769574642201</c:v>
                </c:pt>
                <c:pt idx="159">
                  <c:v>0.31428572535514798</c:v>
                </c:pt>
                <c:pt idx="160">
                  <c:v>0.14285714924335499</c:v>
                </c:pt>
                <c:pt idx="161">
                  <c:v>0.405660390853882</c:v>
                </c:pt>
                <c:pt idx="162">
                  <c:v>0</c:v>
                </c:pt>
                <c:pt idx="163">
                  <c:v>0.16037735342979401</c:v>
                </c:pt>
                <c:pt idx="164">
                  <c:v>0.43925234675407399</c:v>
                </c:pt>
                <c:pt idx="165">
                  <c:v>0.32407405972480802</c:v>
                </c:pt>
                <c:pt idx="166">
                  <c:v>0.13761468231678001</c:v>
                </c:pt>
                <c:pt idx="167">
                  <c:v>0.37272727489471402</c:v>
                </c:pt>
                <c:pt idx="168">
                  <c:v>0</c:v>
                </c:pt>
                <c:pt idx="169">
                  <c:v>0.26548671722412098</c:v>
                </c:pt>
                <c:pt idx="170">
                  <c:v>0.52631580829620395</c:v>
                </c:pt>
                <c:pt idx="171">
                  <c:v>4.3859649449586903E-2</c:v>
                </c:pt>
                <c:pt idx="172">
                  <c:v>0.28070175647735601</c:v>
                </c:pt>
                <c:pt idx="173">
                  <c:v>0.217391297221184</c:v>
                </c:pt>
                <c:pt idx="174">
                  <c:v>0.20000000298023199</c:v>
                </c:pt>
                <c:pt idx="175">
                  <c:v>0.387931048870087</c:v>
                </c:pt>
                <c:pt idx="176">
                  <c:v>0.431034475564957</c:v>
                </c:pt>
                <c:pt idx="177">
                  <c:v>0.21367521584033999</c:v>
                </c:pt>
                <c:pt idx="178">
                  <c:v>0.31355932354927102</c:v>
                </c:pt>
                <c:pt idx="179">
                  <c:v>0.51260507106780995</c:v>
                </c:pt>
                <c:pt idx="180">
                  <c:v>0.319327741861343</c:v>
                </c:pt>
                <c:pt idx="181">
                  <c:v>0.358333319425583</c:v>
                </c:pt>
                <c:pt idx="182">
                  <c:v>0.40833333134651201</c:v>
                </c:pt>
                <c:pt idx="183">
                  <c:v>0.19008263945579501</c:v>
                </c:pt>
                <c:pt idx="184">
                  <c:v>0.13223139941692399</c:v>
                </c:pt>
                <c:pt idx="185">
                  <c:v>0.272727280855179</c:v>
                </c:pt>
                <c:pt idx="186">
                  <c:v>0.44628098607063299</c:v>
                </c:pt>
                <c:pt idx="187">
                  <c:v>0.19672131538391099</c:v>
                </c:pt>
                <c:pt idx="188">
                  <c:v>0.34146341681480402</c:v>
                </c:pt>
                <c:pt idx="189">
                  <c:v>0.52032518386840798</c:v>
                </c:pt>
                <c:pt idx="190">
                  <c:v>0.21259842813015001</c:v>
                </c:pt>
                <c:pt idx="191">
                  <c:v>0.44881889224052401</c:v>
                </c:pt>
                <c:pt idx="192">
                  <c:v>0.29921260476112399</c:v>
                </c:pt>
                <c:pt idx="193">
                  <c:v>0.203125</c:v>
                </c:pt>
                <c:pt idx="194">
                  <c:v>6.1538461595773697E-2</c:v>
                </c:pt>
                <c:pt idx="195">
                  <c:v>0.295454531908035</c:v>
                </c:pt>
                <c:pt idx="196">
                  <c:v>0.46969696879386902</c:v>
                </c:pt>
                <c:pt idx="197">
                  <c:v>0.39259257912635798</c:v>
                </c:pt>
                <c:pt idx="198">
                  <c:v>0.375</c:v>
                </c:pt>
                <c:pt idx="199">
                  <c:v>0.30656933784484902</c:v>
                </c:pt>
                <c:pt idx="200">
                  <c:v>0.55072462558746305</c:v>
                </c:pt>
                <c:pt idx="201">
                  <c:v>0.52898550033569303</c:v>
                </c:pt>
                <c:pt idx="202">
                  <c:v>0.23021583259105699</c:v>
                </c:pt>
                <c:pt idx="203">
                  <c:v>0.178571432828903</c:v>
                </c:pt>
                <c:pt idx="204">
                  <c:v>0.235714286565781</c:v>
                </c:pt>
                <c:pt idx="205">
                  <c:v>0.225352108478546</c:v>
                </c:pt>
                <c:pt idx="206">
                  <c:v>0.15492957830429099</c:v>
                </c:pt>
                <c:pt idx="207">
                  <c:v>0.244755238294601</c:v>
                </c:pt>
                <c:pt idx="208">
                  <c:v>0.42068964242935197</c:v>
                </c:pt>
                <c:pt idx="209">
                  <c:v>0.213793098926544</c:v>
                </c:pt>
                <c:pt idx="210">
                  <c:v>0.19178082048893</c:v>
                </c:pt>
                <c:pt idx="211">
                  <c:v>0.337837845087051</c:v>
                </c:pt>
                <c:pt idx="212">
                  <c:v>0.128378376364708</c:v>
                </c:pt>
                <c:pt idx="213">
                  <c:v>0.45333334803581199</c:v>
                </c:pt>
                <c:pt idx="214">
                  <c:v>0.18421052396297499</c:v>
                </c:pt>
                <c:pt idx="215">
                  <c:v>0.37254902720451299</c:v>
                </c:pt>
                <c:pt idx="216">
                  <c:v>0.25974026322364802</c:v>
                </c:pt>
                <c:pt idx="217">
                  <c:v>0.22077922523021701</c:v>
                </c:pt>
                <c:pt idx="218">
                  <c:v>0.66666668653488104</c:v>
                </c:pt>
                <c:pt idx="219">
                  <c:v>0.448717951774597</c:v>
                </c:pt>
                <c:pt idx="220">
                  <c:v>0.37341773509979198</c:v>
                </c:pt>
                <c:pt idx="221">
                  <c:v>0.41509434580802901</c:v>
                </c:pt>
                <c:pt idx="222">
                  <c:v>0.677018642425537</c:v>
                </c:pt>
                <c:pt idx="223">
                  <c:v>0.2822085916996</c:v>
                </c:pt>
                <c:pt idx="224">
                  <c:v>0.18292683362960799</c:v>
                </c:pt>
                <c:pt idx="225">
                  <c:v>0.310975611209869</c:v>
                </c:pt>
                <c:pt idx="226">
                  <c:v>0.460606068372726</c:v>
                </c:pt>
                <c:pt idx="227">
                  <c:v>0.369696974754333</c:v>
                </c:pt>
                <c:pt idx="228">
                  <c:v>0.467065870761871</c:v>
                </c:pt>
                <c:pt idx="229">
                  <c:v>0.27485379576683</c:v>
                </c:pt>
                <c:pt idx="230">
                  <c:v>0.5</c:v>
                </c:pt>
                <c:pt idx="231">
                  <c:v>0.208092480897903</c:v>
                </c:pt>
                <c:pt idx="232">
                  <c:v>0.16184970736503601</c:v>
                </c:pt>
                <c:pt idx="233">
                  <c:v>0.31428572535514798</c:v>
                </c:pt>
                <c:pt idx="234">
                  <c:v>0.60000002384185802</c:v>
                </c:pt>
                <c:pt idx="235">
                  <c:v>0.42696627974510198</c:v>
                </c:pt>
                <c:pt idx="236">
                  <c:v>0.30898874998092601</c:v>
                </c:pt>
                <c:pt idx="237">
                  <c:v>0.233333334326744</c:v>
                </c:pt>
                <c:pt idx="238">
                  <c:v>0.459016382694244</c:v>
                </c:pt>
                <c:pt idx="239">
                  <c:v>0</c:v>
                </c:pt>
                <c:pt idx="240">
                  <c:v>0.29347825050353998</c:v>
                </c:pt>
                <c:pt idx="241">
                  <c:v>0.25945946574211098</c:v>
                </c:pt>
                <c:pt idx="242">
                  <c:v>0.301075279712677</c:v>
                </c:pt>
                <c:pt idx="243">
                  <c:v>0.52910053730010997</c:v>
                </c:pt>
                <c:pt idx="244">
                  <c:v>0.55026453733444203</c:v>
                </c:pt>
                <c:pt idx="245">
                  <c:v>0</c:v>
                </c:pt>
                <c:pt idx="246">
                  <c:v>0.115789473056793</c:v>
                </c:pt>
                <c:pt idx="247">
                  <c:v>0.421875</c:v>
                </c:pt>
                <c:pt idx="248">
                  <c:v>0.33333334326744102</c:v>
                </c:pt>
                <c:pt idx="249">
                  <c:v>0.75</c:v>
                </c:pt>
                <c:pt idx="250">
                  <c:v>0.41145834326744102</c:v>
                </c:pt>
                <c:pt idx="251">
                  <c:v>0.32642486691474898</c:v>
                </c:pt>
                <c:pt idx="252">
                  <c:v>0.22279793024063099</c:v>
                </c:pt>
                <c:pt idx="253">
                  <c:v>0.43005180358886702</c:v>
                </c:pt>
                <c:pt idx="254">
                  <c:v>0.27692309021949801</c:v>
                </c:pt>
                <c:pt idx="255">
                  <c:v>0.241025641560554</c:v>
                </c:pt>
                <c:pt idx="256">
                  <c:v>0.59898477792739901</c:v>
                </c:pt>
                <c:pt idx="257">
                  <c:v>0.27860695123672502</c:v>
                </c:pt>
                <c:pt idx="258">
                  <c:v>0.29207921028137201</c:v>
                </c:pt>
                <c:pt idx="259">
                  <c:v>0.34482759237289401</c:v>
                </c:pt>
                <c:pt idx="260">
                  <c:v>0.36274510622024497</c:v>
                </c:pt>
                <c:pt idx="261">
                  <c:v>0.18137255311012301</c:v>
                </c:pt>
                <c:pt idx="262">
                  <c:v>0.36097562313079801</c:v>
                </c:pt>
                <c:pt idx="263">
                  <c:v>0.180487811565399</c:v>
                </c:pt>
                <c:pt idx="264">
                  <c:v>0.37378641963005099</c:v>
                </c:pt>
                <c:pt idx="265">
                  <c:v>0.47826087474822998</c:v>
                </c:pt>
                <c:pt idx="266">
                  <c:v>0.244019135832787</c:v>
                </c:pt>
                <c:pt idx="267">
                  <c:v>0.236966818571091</c:v>
                </c:pt>
                <c:pt idx="268">
                  <c:v>0.28638496994972201</c:v>
                </c:pt>
                <c:pt idx="269">
                  <c:v>0.39719626307487499</c:v>
                </c:pt>
                <c:pt idx="270">
                  <c:v>0.556074738502502</c:v>
                </c:pt>
                <c:pt idx="271">
                  <c:v>0.37850466370582603</c:v>
                </c:pt>
                <c:pt idx="272">
                  <c:v>9.30232554674148E-2</c:v>
                </c:pt>
                <c:pt idx="273">
                  <c:v>0.50691246986389205</c:v>
                </c:pt>
                <c:pt idx="274">
                  <c:v>0.20642201602459001</c:v>
                </c:pt>
                <c:pt idx="275">
                  <c:v>0.38181817531585699</c:v>
                </c:pt>
                <c:pt idx="276">
                  <c:v>0.339366525411606</c:v>
                </c:pt>
                <c:pt idx="277">
                  <c:v>0.43303570151329002</c:v>
                </c:pt>
                <c:pt idx="278">
                  <c:v>0.52444446086883501</c:v>
                </c:pt>
                <c:pt idx="279">
                  <c:v>0.36444443464279203</c:v>
                </c:pt>
                <c:pt idx="280">
                  <c:v>0.41810345649719199</c:v>
                </c:pt>
                <c:pt idx="281">
                  <c:v>0.51914894580841098</c:v>
                </c:pt>
                <c:pt idx="282">
                  <c:v>0.33050847053527799</c:v>
                </c:pt>
                <c:pt idx="283">
                  <c:v>0.37394958734512301</c:v>
                </c:pt>
                <c:pt idx="284">
                  <c:v>0.51260507106780995</c:v>
                </c:pt>
                <c:pt idx="285">
                  <c:v>0.307053953409195</c:v>
                </c:pt>
                <c:pt idx="286">
                  <c:v>0.45679011940956099</c:v>
                </c:pt>
                <c:pt idx="287">
                  <c:v>0.459016382694244</c:v>
                </c:pt>
                <c:pt idx="288">
                  <c:v>0.23673468828201299</c:v>
                </c:pt>
                <c:pt idx="289">
                  <c:v>0.50813007354736295</c:v>
                </c:pt>
                <c:pt idx="290">
                  <c:v>0.41200000047683699</c:v>
                </c:pt>
                <c:pt idx="291">
                  <c:v>0.45600000023841902</c:v>
                </c:pt>
                <c:pt idx="292">
                  <c:v>0.34782609343528698</c:v>
                </c:pt>
                <c:pt idx="293">
                  <c:v>0.46062991023063699</c:v>
                </c:pt>
                <c:pt idx="294">
                  <c:v>0.58823531866073597</c:v>
                </c:pt>
                <c:pt idx="295">
                  <c:v>0.375</c:v>
                </c:pt>
                <c:pt idx="296">
                  <c:v>0.33852139115333602</c:v>
                </c:pt>
                <c:pt idx="297">
                  <c:v>0.40856030583381697</c:v>
                </c:pt>
                <c:pt idx="298">
                  <c:v>0.10505836457014101</c:v>
                </c:pt>
                <c:pt idx="299">
                  <c:v>0.27480915188789401</c:v>
                </c:pt>
                <c:pt idx="300">
                  <c:v>0.671755731105804</c:v>
                </c:pt>
                <c:pt idx="301">
                  <c:v>0.23106060922145799</c:v>
                </c:pt>
                <c:pt idx="302">
                  <c:v>0</c:v>
                </c:pt>
                <c:pt idx="303">
                  <c:v>0.28089886903762801</c:v>
                </c:pt>
                <c:pt idx="304">
                  <c:v>0.33333334326744102</c:v>
                </c:pt>
                <c:pt idx="305">
                  <c:v>0.56343281269073497</c:v>
                </c:pt>
                <c:pt idx="306">
                  <c:v>0.53903347253799405</c:v>
                </c:pt>
                <c:pt idx="307">
                  <c:v>0.33703702688217202</c:v>
                </c:pt>
                <c:pt idx="308">
                  <c:v>0.514814794063568</c:v>
                </c:pt>
                <c:pt idx="309">
                  <c:v>0.45925927162170399</c:v>
                </c:pt>
                <c:pt idx="310">
                  <c:v>0.37638375163078303</c:v>
                </c:pt>
                <c:pt idx="311">
                  <c:v>0.306273072957993</c:v>
                </c:pt>
                <c:pt idx="312">
                  <c:v>0.459854006767273</c:v>
                </c:pt>
                <c:pt idx="313">
                  <c:v>0.36559140682220498</c:v>
                </c:pt>
                <c:pt idx="314">
                  <c:v>0.52329748868942305</c:v>
                </c:pt>
                <c:pt idx="315">
                  <c:v>0.37857142090797402</c:v>
                </c:pt>
                <c:pt idx="316">
                  <c:v>0.37722420692443798</c:v>
                </c:pt>
                <c:pt idx="317">
                  <c:v>0.36971831321716297</c:v>
                </c:pt>
                <c:pt idx="318">
                  <c:v>0.23239436745643599</c:v>
                </c:pt>
                <c:pt idx="319">
                  <c:v>0.42807018756866499</c:v>
                </c:pt>
                <c:pt idx="320">
                  <c:v>0.108391605317593</c:v>
                </c:pt>
                <c:pt idx="321">
                  <c:v>0.34843206405639598</c:v>
                </c:pt>
                <c:pt idx="322">
                  <c:v>0.24305555224418601</c:v>
                </c:pt>
                <c:pt idx="323">
                  <c:v>0.42013889551162698</c:v>
                </c:pt>
                <c:pt idx="324">
                  <c:v>0.33448275923728898</c:v>
                </c:pt>
                <c:pt idx="325">
                  <c:v>0.56896549463272095</c:v>
                </c:pt>
                <c:pt idx="326">
                  <c:v>0.41924399137496898</c:v>
                </c:pt>
                <c:pt idx="327">
                  <c:v>9.9315069615840898E-2</c:v>
                </c:pt>
                <c:pt idx="328">
                  <c:v>0.67465752363204901</c:v>
                </c:pt>
                <c:pt idx="329">
                  <c:v>0.46598640084266701</c:v>
                </c:pt>
                <c:pt idx="330">
                  <c:v>6.7567569203674802E-3</c:v>
                </c:pt>
                <c:pt idx="331">
                  <c:v>0.121212124824524</c:v>
                </c:pt>
                <c:pt idx="332">
                  <c:v>0.47811448574066201</c:v>
                </c:pt>
                <c:pt idx="333">
                  <c:v>0.24252492189407299</c:v>
                </c:pt>
                <c:pt idx="334">
                  <c:v>0.64238411188125599</c:v>
                </c:pt>
                <c:pt idx="335">
                  <c:v>0.40460526943206798</c:v>
                </c:pt>
                <c:pt idx="336">
                  <c:v>0.33442622423172003</c:v>
                </c:pt>
                <c:pt idx="337">
                  <c:v>0.552287578582764</c:v>
                </c:pt>
                <c:pt idx="338">
                  <c:v>0.30618891119956998</c:v>
                </c:pt>
                <c:pt idx="339">
                  <c:v>0.29773461818695102</c:v>
                </c:pt>
                <c:pt idx="340">
                  <c:v>0.23300971090793601</c:v>
                </c:pt>
                <c:pt idx="341">
                  <c:v>0.72168284654617298</c:v>
                </c:pt>
                <c:pt idx="342">
                  <c:v>0.30094042420387301</c:v>
                </c:pt>
                <c:pt idx="343">
                  <c:v>0.18518517911434201</c:v>
                </c:pt>
                <c:pt idx="344">
                  <c:v>0.29938271641731301</c:v>
                </c:pt>
                <c:pt idx="345">
                  <c:v>0.453987717628479</c:v>
                </c:pt>
                <c:pt idx="346">
                  <c:v>0.64939022064208995</c:v>
                </c:pt>
                <c:pt idx="347">
                  <c:v>0.35240963101387002</c:v>
                </c:pt>
                <c:pt idx="348">
                  <c:v>0.59226191043853804</c:v>
                </c:pt>
                <c:pt idx="349">
                  <c:v>0.18343195319175701</c:v>
                </c:pt>
                <c:pt idx="350">
                  <c:v>0.29203540086746199</c:v>
                </c:pt>
                <c:pt idx="351">
                  <c:v>0.39117646217346203</c:v>
                </c:pt>
                <c:pt idx="352">
                  <c:v>0.44999998807907099</c:v>
                </c:pt>
                <c:pt idx="353">
                  <c:v>0.32551318407058699</c:v>
                </c:pt>
                <c:pt idx="354">
                  <c:v>0.42105263471603399</c:v>
                </c:pt>
                <c:pt idx="355">
                  <c:v>0.26900583505630499</c:v>
                </c:pt>
                <c:pt idx="356">
                  <c:v>0.62000000476837103</c:v>
                </c:pt>
                <c:pt idx="357">
                  <c:v>0.5</c:v>
                </c:pt>
                <c:pt idx="358">
                  <c:v>0.34560906887054399</c:v>
                </c:pt>
                <c:pt idx="359">
                  <c:v>0.39376771450042702</c:v>
                </c:pt>
                <c:pt idx="360">
                  <c:v>0.23229461908340501</c:v>
                </c:pt>
                <c:pt idx="361">
                  <c:v>0.31179773807525601</c:v>
                </c:pt>
                <c:pt idx="362">
                  <c:v>0.29411765933036799</c:v>
                </c:pt>
                <c:pt idx="363">
                  <c:v>0.25977653264999401</c:v>
                </c:pt>
                <c:pt idx="364">
                  <c:v>0.45277777314186102</c:v>
                </c:pt>
                <c:pt idx="365">
                  <c:v>0.2403314858675</c:v>
                </c:pt>
                <c:pt idx="366">
                  <c:v>0.35359117388725297</c:v>
                </c:pt>
                <c:pt idx="367">
                  <c:v>0.47658401727676403</c:v>
                </c:pt>
                <c:pt idx="368">
                  <c:v>0.38461539149284402</c:v>
                </c:pt>
                <c:pt idx="369">
                  <c:v>0.32692307233810403</c:v>
                </c:pt>
                <c:pt idx="370">
                  <c:v>0.33972603082656899</c:v>
                </c:pt>
                <c:pt idx="371">
                  <c:v>0.343324244022369</c:v>
                </c:pt>
                <c:pt idx="372">
                  <c:v>0.33692723512649497</c:v>
                </c:pt>
                <c:pt idx="373">
                  <c:v>0.41397848725318898</c:v>
                </c:pt>
                <c:pt idx="374">
                  <c:v>0.73600000143051103</c:v>
                </c:pt>
                <c:pt idx="375">
                  <c:v>0.27248677611351002</c:v>
                </c:pt>
                <c:pt idx="376">
                  <c:v>0.55905508995056197</c:v>
                </c:pt>
                <c:pt idx="377">
                  <c:v>0.420779228210449</c:v>
                </c:pt>
                <c:pt idx="378">
                  <c:v>0.37564766407012901</c:v>
                </c:pt>
                <c:pt idx="379">
                  <c:v>0.51804125308990501</c:v>
                </c:pt>
                <c:pt idx="380">
                  <c:v>0.22335025668144201</c:v>
                </c:pt>
                <c:pt idx="381">
                  <c:v>0.41370558738708502</c:v>
                </c:pt>
                <c:pt idx="382">
                  <c:v>0.42857143282890298</c:v>
                </c:pt>
                <c:pt idx="383">
                  <c:v>0.395000010728836</c:v>
                </c:pt>
                <c:pt idx="384">
                  <c:v>0.51870322227478005</c:v>
                </c:pt>
                <c:pt idx="385">
                  <c:v>0.52088451385498002</c:v>
                </c:pt>
                <c:pt idx="386">
                  <c:v>0.28676471114158603</c:v>
                </c:pt>
                <c:pt idx="387">
                  <c:v>0.44743275642394997</c:v>
                </c:pt>
                <c:pt idx="388">
                  <c:v>0.29756098985672003</c:v>
                </c:pt>
                <c:pt idx="389">
                  <c:v>0.41966426372528098</c:v>
                </c:pt>
                <c:pt idx="390">
                  <c:v>0.33573141694068898</c:v>
                </c:pt>
                <c:pt idx="391">
                  <c:v>0.32374101877212502</c:v>
                </c:pt>
                <c:pt idx="392">
                  <c:v>0.56354916095733598</c:v>
                </c:pt>
                <c:pt idx="393">
                  <c:v>0.371702641248703</c:v>
                </c:pt>
                <c:pt idx="394">
                  <c:v>0.52028638124465898</c:v>
                </c:pt>
                <c:pt idx="395">
                  <c:v>0</c:v>
                </c:pt>
                <c:pt idx="396">
                  <c:v>0.46572104096412698</c:v>
                </c:pt>
                <c:pt idx="397">
                  <c:v>0.59579437971115101</c:v>
                </c:pt>
                <c:pt idx="398">
                  <c:v>0.36194896697998002</c:v>
                </c:pt>
                <c:pt idx="399">
                  <c:v>0.431554526090622</c:v>
                </c:pt>
                <c:pt idx="400">
                  <c:v>0.45011600852012601</c:v>
                </c:pt>
                <c:pt idx="401">
                  <c:v>0.40371230244636502</c:v>
                </c:pt>
                <c:pt idx="402">
                  <c:v>0.233256354928017</c:v>
                </c:pt>
                <c:pt idx="403">
                  <c:v>0.48045977950096103</c:v>
                </c:pt>
                <c:pt idx="404">
                  <c:v>0.68649888038635198</c:v>
                </c:pt>
                <c:pt idx="405">
                  <c:v>0.443693697452545</c:v>
                </c:pt>
                <c:pt idx="406">
                  <c:v>0.47747749090194702</c:v>
                </c:pt>
                <c:pt idx="407">
                  <c:v>0.29555556178093001</c:v>
                </c:pt>
                <c:pt idx="408">
                  <c:v>0.43999999761581399</c:v>
                </c:pt>
                <c:pt idx="409">
                  <c:v>0.51876378059387196</c:v>
                </c:pt>
                <c:pt idx="410">
                  <c:v>0.35761588811874401</c:v>
                </c:pt>
                <c:pt idx="411">
                  <c:v>0.49890589714050299</c:v>
                </c:pt>
                <c:pt idx="412">
                  <c:v>0.59347826242446899</c:v>
                </c:pt>
                <c:pt idx="413">
                  <c:v>0.14686824381351499</c:v>
                </c:pt>
                <c:pt idx="414">
                  <c:v>0</c:v>
                </c:pt>
                <c:pt idx="415">
                  <c:v>0.3965884745121</c:v>
                </c:pt>
                <c:pt idx="416">
                  <c:v>0.448421061038971</c:v>
                </c:pt>
                <c:pt idx="417">
                  <c:v>0.68343818187713601</c:v>
                </c:pt>
                <c:pt idx="418">
                  <c:v>0.46569645404815702</c:v>
                </c:pt>
                <c:pt idx="419">
                  <c:v>0.31742739677429199</c:v>
                </c:pt>
                <c:pt idx="420">
                  <c:v>0.30000001192092901</c:v>
                </c:pt>
                <c:pt idx="421">
                  <c:v>0.423459231853485</c:v>
                </c:pt>
                <c:pt idx="422">
                  <c:v>0.409900993108749</c:v>
                </c:pt>
                <c:pt idx="423">
                  <c:v>0.29783037304878202</c:v>
                </c:pt>
                <c:pt idx="424">
                  <c:v>0.64327484369277899</c:v>
                </c:pt>
                <c:pt idx="425">
                  <c:v>0.29277566075325001</c:v>
                </c:pt>
                <c:pt idx="426">
                  <c:v>0.28897339105606101</c:v>
                </c:pt>
                <c:pt idx="427">
                  <c:v>0.24022346735000599</c:v>
                </c:pt>
                <c:pt idx="428">
                  <c:v>0.40816327929496798</c:v>
                </c:pt>
                <c:pt idx="429">
                  <c:v>0.59744989871978804</c:v>
                </c:pt>
                <c:pt idx="430">
                  <c:v>0.27223229408264199</c:v>
                </c:pt>
                <c:pt idx="431">
                  <c:v>0.53526222705841098</c:v>
                </c:pt>
                <c:pt idx="432">
                  <c:v>0.54774773120880105</c:v>
                </c:pt>
                <c:pt idx="433">
                  <c:v>0.27877697348594699</c:v>
                </c:pt>
                <c:pt idx="434">
                  <c:v>0.50448834896087602</c:v>
                </c:pt>
                <c:pt idx="435">
                  <c:v>0.48750001192092901</c:v>
                </c:pt>
                <c:pt idx="436">
                  <c:v>0.29893237352371199</c:v>
                </c:pt>
                <c:pt idx="437">
                  <c:v>0.45053002238273598</c:v>
                </c:pt>
                <c:pt idx="438">
                  <c:v>0.57719296216964699</c:v>
                </c:pt>
                <c:pt idx="439">
                  <c:v>0.58669000864028897</c:v>
                </c:pt>
                <c:pt idx="440">
                  <c:v>0.32460734248161299</c:v>
                </c:pt>
                <c:pt idx="441">
                  <c:v>0.370434790849686</c:v>
                </c:pt>
                <c:pt idx="442">
                  <c:v>0.54152250289917003</c:v>
                </c:pt>
                <c:pt idx="443">
                  <c:v>0.26758146286010698</c:v>
                </c:pt>
                <c:pt idx="444">
                  <c:v>0.32197615504264798</c:v>
                </c:pt>
                <c:pt idx="445">
                  <c:v>0.67288136482238803</c:v>
                </c:pt>
                <c:pt idx="446">
                  <c:v>0.50423014163970903</c:v>
                </c:pt>
                <c:pt idx="447">
                  <c:v>0.31719532608985901</c:v>
                </c:pt>
                <c:pt idx="448">
                  <c:v>0.55407655239105202</c:v>
                </c:pt>
                <c:pt idx="449">
                  <c:v>0.395081967115402</c:v>
                </c:pt>
                <c:pt idx="450">
                  <c:v>0.30392158031463601</c:v>
                </c:pt>
                <c:pt idx="451">
                  <c:v>0.26960784196853599</c:v>
                </c:pt>
                <c:pt idx="452">
                  <c:v>0.49022802710533098</c:v>
                </c:pt>
                <c:pt idx="453">
                  <c:v>0.60610932111740101</c:v>
                </c:pt>
                <c:pt idx="454">
                  <c:v>0.76777249574661199</c:v>
                </c:pt>
                <c:pt idx="455">
                  <c:v>0.45736435055732699</c:v>
                </c:pt>
                <c:pt idx="456">
                  <c:v>0.29738059639930697</c:v>
                </c:pt>
                <c:pt idx="457">
                  <c:v>0.38058552145957902</c:v>
                </c:pt>
                <c:pt idx="458">
                  <c:v>0.56335878372192405</c:v>
                </c:pt>
                <c:pt idx="459">
                  <c:v>0.56097561120986905</c:v>
                </c:pt>
                <c:pt idx="460">
                  <c:v>0.42465752363205</c:v>
                </c:pt>
                <c:pt idx="461">
                  <c:v>0.21428571641445199</c:v>
                </c:pt>
                <c:pt idx="462">
                  <c:v>0.37817639112472501</c:v>
                </c:pt>
                <c:pt idx="463">
                  <c:v>0.29037037491798401</c:v>
                </c:pt>
                <c:pt idx="464">
                  <c:v>0.459854006767273</c:v>
                </c:pt>
                <c:pt idx="465">
                  <c:v>0.39446869492530801</c:v>
                </c:pt>
                <c:pt idx="466">
                  <c:v>0.41498559713363598</c:v>
                </c:pt>
                <c:pt idx="467">
                  <c:v>0.45977011322975198</c:v>
                </c:pt>
                <c:pt idx="468">
                  <c:v>0.232722148299217</c:v>
                </c:pt>
                <c:pt idx="469">
                  <c:v>0.35014006495475802</c:v>
                </c:pt>
                <c:pt idx="470">
                  <c:v>0.51800554990768399</c:v>
                </c:pt>
                <c:pt idx="471">
                  <c:v>0.55082416534423795</c:v>
                </c:pt>
                <c:pt idx="472">
                  <c:v>0.51841747760772705</c:v>
                </c:pt>
                <c:pt idx="473">
                  <c:v>0.37006801366806003</c:v>
                </c:pt>
                <c:pt idx="474">
                  <c:v>0.64257556200027499</c:v>
                </c:pt>
                <c:pt idx="475">
                  <c:v>0.364829391241074</c:v>
                </c:pt>
                <c:pt idx="476">
                  <c:v>0.42257216572761502</c:v>
                </c:pt>
                <c:pt idx="477">
                  <c:v>0.67581701278686501</c:v>
                </c:pt>
                <c:pt idx="478">
                  <c:v>0.487836092710495</c:v>
                </c:pt>
                <c:pt idx="479">
                  <c:v>0.35933503508567799</c:v>
                </c:pt>
                <c:pt idx="480">
                  <c:v>0.68152868747711204</c:v>
                </c:pt>
                <c:pt idx="481">
                  <c:v>0.35257214307785001</c:v>
                </c:pt>
                <c:pt idx="482">
                  <c:v>0.36441716551780701</c:v>
                </c:pt>
                <c:pt idx="483">
                  <c:v>0.17031630873680101</c:v>
                </c:pt>
                <c:pt idx="484">
                  <c:v>0.37605804204940801</c:v>
                </c:pt>
                <c:pt idx="485">
                  <c:v>0.40700483322143599</c:v>
                </c:pt>
                <c:pt idx="486">
                  <c:v>0.48862275481224099</c:v>
                </c:pt>
                <c:pt idx="487">
                  <c:v>0.45704057812690702</c:v>
                </c:pt>
                <c:pt idx="488">
                  <c:v>0.29013079404830899</c:v>
                </c:pt>
                <c:pt idx="489">
                  <c:v>0.53655660152435303</c:v>
                </c:pt>
                <c:pt idx="490">
                  <c:v>0.32783019542694097</c:v>
                </c:pt>
                <c:pt idx="491">
                  <c:v>0.47585394978523299</c:v>
                </c:pt>
                <c:pt idx="492">
                  <c:v>0.61286550760269198</c:v>
                </c:pt>
                <c:pt idx="493">
                  <c:v>0.40531179308891302</c:v>
                </c:pt>
                <c:pt idx="494">
                  <c:v>0.29988598823547402</c:v>
                </c:pt>
                <c:pt idx="495">
                  <c:v>0.456278026103973</c:v>
                </c:pt>
                <c:pt idx="496">
                  <c:v>0.53583240509033203</c:v>
                </c:pt>
                <c:pt idx="497">
                  <c:v>0.23186813294887501</c:v>
                </c:pt>
                <c:pt idx="498">
                  <c:v>0.25548246502876298</c:v>
                </c:pt>
                <c:pt idx="499">
                  <c:v>0.665943622589111</c:v>
                </c:pt>
                <c:pt idx="500">
                  <c:v>0.77234929800033603</c:v>
                </c:pt>
                <c:pt idx="501">
                  <c:v>0.29886245727539101</c:v>
                </c:pt>
                <c:pt idx="502">
                  <c:v>0.268882185220718</c:v>
                </c:pt>
                <c:pt idx="503">
                  <c:v>0.459701478481293</c:v>
                </c:pt>
                <c:pt idx="504">
                  <c:v>0.52739727497100797</c:v>
                </c:pt>
                <c:pt idx="505">
                  <c:v>0.4424007833004</c:v>
                </c:pt>
                <c:pt idx="506">
                  <c:v>0.37118321657180797</c:v>
                </c:pt>
                <c:pt idx="507">
                  <c:v>0.455756425857544</c:v>
                </c:pt>
                <c:pt idx="508">
                  <c:v>0.31775701045990001</c:v>
                </c:pt>
                <c:pt idx="509">
                  <c:v>0.43002781271934498</c:v>
                </c:pt>
                <c:pt idx="510">
                  <c:v>0.50176054239273105</c:v>
                </c:pt>
                <c:pt idx="511">
                  <c:v>0.52811950445175204</c:v>
                </c:pt>
                <c:pt idx="512">
                  <c:v>0.37597912549972501</c:v>
                </c:pt>
                <c:pt idx="513">
                  <c:v>0.52173912525177002</c:v>
                </c:pt>
                <c:pt idx="514">
                  <c:v>0.70344829559326205</c:v>
                </c:pt>
                <c:pt idx="515">
                  <c:v>0.47315436601638799</c:v>
                </c:pt>
                <c:pt idx="516">
                  <c:v>0.69293922185897805</c:v>
                </c:pt>
                <c:pt idx="517">
                  <c:v>0.648892521858215</c:v>
                </c:pt>
                <c:pt idx="518">
                  <c:v>0.50812065601348899</c:v>
                </c:pt>
                <c:pt idx="519">
                  <c:v>0.38091659545898399</c:v>
                </c:pt>
                <c:pt idx="520">
                  <c:v>0.69875091314315796</c:v>
                </c:pt>
                <c:pt idx="521">
                  <c:v>0.74548083543777499</c:v>
                </c:pt>
                <c:pt idx="522">
                  <c:v>0.64651495218277</c:v>
                </c:pt>
                <c:pt idx="523">
                  <c:v>0.412421494722366</c:v>
                </c:pt>
                <c:pt idx="524">
                  <c:v>0.443126320838928</c:v>
                </c:pt>
                <c:pt idx="525">
                  <c:v>0.45252525806427002</c:v>
                </c:pt>
                <c:pt idx="526">
                  <c:v>0.71870791912078902</c:v>
                </c:pt>
                <c:pt idx="527">
                  <c:v>0.33313921093940702</c:v>
                </c:pt>
                <c:pt idx="528">
                  <c:v>0.37420475482940702</c:v>
                </c:pt>
                <c:pt idx="529">
                  <c:v>0.28832951188087502</c:v>
                </c:pt>
                <c:pt idx="530">
                  <c:v>0.45506256818771401</c:v>
                </c:pt>
                <c:pt idx="531">
                  <c:v>0.105538137257099</c:v>
                </c:pt>
                <c:pt idx="532">
                  <c:v>0.41662392020225503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86F-4BC9-8CFA-146044692AE7}"/>
            </c:ext>
          </c:extLst>
        </c:ser>
        <c:ser>
          <c:idx val="1"/>
          <c:order val="1"/>
          <c:tx>
            <c:v>Private nonprofit</c:v>
          </c:tx>
          <c:spPr>
            <a:ln w="47625">
              <a:noFill/>
            </a:ln>
            <a:effectLst/>
          </c:spPr>
          <c:marker>
            <c:symbol val="triangle"/>
            <c:size val="6"/>
            <c:spPr>
              <a:solidFill>
                <a:srgbClr val="28C3E5"/>
              </a:solidFill>
              <a:ln>
                <a:solidFill>
                  <a:schemeClr val="tx1">
                    <a:alpha val="25000"/>
                  </a:schemeClr>
                </a:solidFill>
              </a:ln>
              <a:effectLst/>
            </c:spPr>
          </c:marker>
          <c:xVal>
            <c:numRef>
              <c:f>[3]plots!$J$136:$J$939</c:f>
              <c:numCache>
                <c:formatCode>General</c:formatCode>
                <c:ptCount val="80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11</c:v>
                </c:pt>
                <c:pt idx="25">
                  <c:v>11</c:v>
                </c:pt>
                <c:pt idx="26">
                  <c:v>11</c:v>
                </c:pt>
                <c:pt idx="27">
                  <c:v>11</c:v>
                </c:pt>
                <c:pt idx="28">
                  <c:v>11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11</c:v>
                </c:pt>
                <c:pt idx="33">
                  <c:v>11</c:v>
                </c:pt>
                <c:pt idx="34">
                  <c:v>11</c:v>
                </c:pt>
                <c:pt idx="35">
                  <c:v>11</c:v>
                </c:pt>
                <c:pt idx="36">
                  <c:v>11</c:v>
                </c:pt>
                <c:pt idx="37">
                  <c:v>11</c:v>
                </c:pt>
                <c:pt idx="38">
                  <c:v>11</c:v>
                </c:pt>
                <c:pt idx="39">
                  <c:v>11</c:v>
                </c:pt>
                <c:pt idx="40">
                  <c:v>11</c:v>
                </c:pt>
                <c:pt idx="41">
                  <c:v>11</c:v>
                </c:pt>
                <c:pt idx="42">
                  <c:v>11</c:v>
                </c:pt>
                <c:pt idx="43">
                  <c:v>11</c:v>
                </c:pt>
                <c:pt idx="44">
                  <c:v>11</c:v>
                </c:pt>
                <c:pt idx="45">
                  <c:v>11</c:v>
                </c:pt>
                <c:pt idx="46">
                  <c:v>11</c:v>
                </c:pt>
                <c:pt idx="47">
                  <c:v>11</c:v>
                </c:pt>
                <c:pt idx="48">
                  <c:v>12</c:v>
                </c:pt>
                <c:pt idx="49">
                  <c:v>12</c:v>
                </c:pt>
                <c:pt idx="50">
                  <c:v>12</c:v>
                </c:pt>
                <c:pt idx="51">
                  <c:v>12</c:v>
                </c:pt>
                <c:pt idx="52">
                  <c:v>12</c:v>
                </c:pt>
                <c:pt idx="53">
                  <c:v>12</c:v>
                </c:pt>
                <c:pt idx="54">
                  <c:v>12</c:v>
                </c:pt>
                <c:pt idx="55">
                  <c:v>12</c:v>
                </c:pt>
                <c:pt idx="56">
                  <c:v>12</c:v>
                </c:pt>
                <c:pt idx="57">
                  <c:v>12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13</c:v>
                </c:pt>
                <c:pt idx="63">
                  <c:v>13</c:v>
                </c:pt>
                <c:pt idx="64">
                  <c:v>13</c:v>
                </c:pt>
                <c:pt idx="65">
                  <c:v>13</c:v>
                </c:pt>
                <c:pt idx="66">
                  <c:v>13</c:v>
                </c:pt>
                <c:pt idx="67">
                  <c:v>13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13</c:v>
                </c:pt>
                <c:pt idx="72">
                  <c:v>13</c:v>
                </c:pt>
                <c:pt idx="73">
                  <c:v>13</c:v>
                </c:pt>
                <c:pt idx="74">
                  <c:v>13</c:v>
                </c:pt>
                <c:pt idx="75">
                  <c:v>13</c:v>
                </c:pt>
                <c:pt idx="76">
                  <c:v>13</c:v>
                </c:pt>
                <c:pt idx="77">
                  <c:v>13</c:v>
                </c:pt>
                <c:pt idx="78">
                  <c:v>14</c:v>
                </c:pt>
                <c:pt idx="79">
                  <c:v>14</c:v>
                </c:pt>
                <c:pt idx="80">
                  <c:v>14</c:v>
                </c:pt>
                <c:pt idx="81">
                  <c:v>14</c:v>
                </c:pt>
                <c:pt idx="82">
                  <c:v>14</c:v>
                </c:pt>
                <c:pt idx="83">
                  <c:v>14</c:v>
                </c:pt>
                <c:pt idx="84">
                  <c:v>14</c:v>
                </c:pt>
                <c:pt idx="85">
                  <c:v>14</c:v>
                </c:pt>
                <c:pt idx="86">
                  <c:v>14</c:v>
                </c:pt>
                <c:pt idx="87">
                  <c:v>14</c:v>
                </c:pt>
                <c:pt idx="88">
                  <c:v>14</c:v>
                </c:pt>
                <c:pt idx="89">
                  <c:v>14</c:v>
                </c:pt>
                <c:pt idx="90">
                  <c:v>14</c:v>
                </c:pt>
                <c:pt idx="91">
                  <c:v>14</c:v>
                </c:pt>
                <c:pt idx="92">
                  <c:v>14</c:v>
                </c:pt>
                <c:pt idx="93">
                  <c:v>14</c:v>
                </c:pt>
                <c:pt idx="94">
                  <c:v>14</c:v>
                </c:pt>
                <c:pt idx="95">
                  <c:v>14</c:v>
                </c:pt>
                <c:pt idx="96">
                  <c:v>14</c:v>
                </c:pt>
                <c:pt idx="97">
                  <c:v>14</c:v>
                </c:pt>
                <c:pt idx="98">
                  <c:v>14</c:v>
                </c:pt>
                <c:pt idx="99">
                  <c:v>14</c:v>
                </c:pt>
                <c:pt idx="100">
                  <c:v>14</c:v>
                </c:pt>
                <c:pt idx="101">
                  <c:v>15</c:v>
                </c:pt>
                <c:pt idx="102">
                  <c:v>15</c:v>
                </c:pt>
                <c:pt idx="103">
                  <c:v>15</c:v>
                </c:pt>
                <c:pt idx="104">
                  <c:v>15</c:v>
                </c:pt>
                <c:pt idx="105">
                  <c:v>15</c:v>
                </c:pt>
                <c:pt idx="106">
                  <c:v>15</c:v>
                </c:pt>
                <c:pt idx="107">
                  <c:v>15</c:v>
                </c:pt>
                <c:pt idx="108">
                  <c:v>15</c:v>
                </c:pt>
                <c:pt idx="109">
                  <c:v>15</c:v>
                </c:pt>
                <c:pt idx="110">
                  <c:v>15</c:v>
                </c:pt>
                <c:pt idx="111">
                  <c:v>15</c:v>
                </c:pt>
                <c:pt idx="112">
                  <c:v>15</c:v>
                </c:pt>
                <c:pt idx="113">
                  <c:v>15</c:v>
                </c:pt>
                <c:pt idx="114">
                  <c:v>15</c:v>
                </c:pt>
                <c:pt idx="115">
                  <c:v>15</c:v>
                </c:pt>
                <c:pt idx="116">
                  <c:v>15</c:v>
                </c:pt>
                <c:pt idx="117">
                  <c:v>15</c:v>
                </c:pt>
                <c:pt idx="118">
                  <c:v>15</c:v>
                </c:pt>
                <c:pt idx="119">
                  <c:v>15</c:v>
                </c:pt>
                <c:pt idx="120">
                  <c:v>15</c:v>
                </c:pt>
                <c:pt idx="121">
                  <c:v>16</c:v>
                </c:pt>
                <c:pt idx="122">
                  <c:v>16</c:v>
                </c:pt>
                <c:pt idx="123">
                  <c:v>16</c:v>
                </c:pt>
                <c:pt idx="124">
                  <c:v>16</c:v>
                </c:pt>
                <c:pt idx="125">
                  <c:v>16</c:v>
                </c:pt>
                <c:pt idx="126">
                  <c:v>16</c:v>
                </c:pt>
                <c:pt idx="127">
                  <c:v>16</c:v>
                </c:pt>
                <c:pt idx="128">
                  <c:v>16</c:v>
                </c:pt>
                <c:pt idx="129">
                  <c:v>16</c:v>
                </c:pt>
                <c:pt idx="130">
                  <c:v>16</c:v>
                </c:pt>
                <c:pt idx="131">
                  <c:v>16</c:v>
                </c:pt>
                <c:pt idx="132">
                  <c:v>16</c:v>
                </c:pt>
                <c:pt idx="133">
                  <c:v>16</c:v>
                </c:pt>
                <c:pt idx="134">
                  <c:v>16</c:v>
                </c:pt>
                <c:pt idx="135">
                  <c:v>17</c:v>
                </c:pt>
                <c:pt idx="136">
                  <c:v>17</c:v>
                </c:pt>
                <c:pt idx="137">
                  <c:v>17</c:v>
                </c:pt>
                <c:pt idx="138">
                  <c:v>17</c:v>
                </c:pt>
                <c:pt idx="139">
                  <c:v>17</c:v>
                </c:pt>
                <c:pt idx="140">
                  <c:v>17</c:v>
                </c:pt>
                <c:pt idx="141">
                  <c:v>17</c:v>
                </c:pt>
                <c:pt idx="142">
                  <c:v>17</c:v>
                </c:pt>
                <c:pt idx="143">
                  <c:v>17</c:v>
                </c:pt>
                <c:pt idx="144">
                  <c:v>17</c:v>
                </c:pt>
                <c:pt idx="145">
                  <c:v>17</c:v>
                </c:pt>
                <c:pt idx="146">
                  <c:v>17</c:v>
                </c:pt>
                <c:pt idx="147">
                  <c:v>17</c:v>
                </c:pt>
                <c:pt idx="148">
                  <c:v>17</c:v>
                </c:pt>
                <c:pt idx="149">
                  <c:v>18</c:v>
                </c:pt>
                <c:pt idx="150">
                  <c:v>18</c:v>
                </c:pt>
                <c:pt idx="151">
                  <c:v>18</c:v>
                </c:pt>
                <c:pt idx="152">
                  <c:v>18</c:v>
                </c:pt>
                <c:pt idx="153">
                  <c:v>18</c:v>
                </c:pt>
                <c:pt idx="154">
                  <c:v>18</c:v>
                </c:pt>
                <c:pt idx="155">
                  <c:v>18</c:v>
                </c:pt>
                <c:pt idx="156">
                  <c:v>18</c:v>
                </c:pt>
                <c:pt idx="157">
                  <c:v>18</c:v>
                </c:pt>
                <c:pt idx="158">
                  <c:v>18</c:v>
                </c:pt>
                <c:pt idx="159">
                  <c:v>18</c:v>
                </c:pt>
                <c:pt idx="160">
                  <c:v>18</c:v>
                </c:pt>
                <c:pt idx="161">
                  <c:v>18</c:v>
                </c:pt>
                <c:pt idx="162">
                  <c:v>18</c:v>
                </c:pt>
                <c:pt idx="163">
                  <c:v>18</c:v>
                </c:pt>
                <c:pt idx="164">
                  <c:v>18</c:v>
                </c:pt>
                <c:pt idx="165">
                  <c:v>18</c:v>
                </c:pt>
                <c:pt idx="166">
                  <c:v>19</c:v>
                </c:pt>
                <c:pt idx="167">
                  <c:v>19</c:v>
                </c:pt>
                <c:pt idx="168">
                  <c:v>19</c:v>
                </c:pt>
                <c:pt idx="169">
                  <c:v>19</c:v>
                </c:pt>
                <c:pt idx="170">
                  <c:v>19</c:v>
                </c:pt>
                <c:pt idx="171">
                  <c:v>19</c:v>
                </c:pt>
                <c:pt idx="172">
                  <c:v>19</c:v>
                </c:pt>
                <c:pt idx="173">
                  <c:v>19</c:v>
                </c:pt>
                <c:pt idx="174">
                  <c:v>19</c:v>
                </c:pt>
                <c:pt idx="175">
                  <c:v>19</c:v>
                </c:pt>
                <c:pt idx="176">
                  <c:v>19</c:v>
                </c:pt>
                <c:pt idx="177">
                  <c:v>20</c:v>
                </c:pt>
                <c:pt idx="178">
                  <c:v>20</c:v>
                </c:pt>
                <c:pt idx="179">
                  <c:v>20</c:v>
                </c:pt>
                <c:pt idx="180">
                  <c:v>20</c:v>
                </c:pt>
                <c:pt idx="181">
                  <c:v>20</c:v>
                </c:pt>
                <c:pt idx="182">
                  <c:v>20</c:v>
                </c:pt>
                <c:pt idx="183">
                  <c:v>20</c:v>
                </c:pt>
                <c:pt idx="184">
                  <c:v>20</c:v>
                </c:pt>
                <c:pt idx="185">
                  <c:v>20</c:v>
                </c:pt>
                <c:pt idx="186">
                  <c:v>20</c:v>
                </c:pt>
                <c:pt idx="187">
                  <c:v>20</c:v>
                </c:pt>
                <c:pt idx="188">
                  <c:v>20</c:v>
                </c:pt>
                <c:pt idx="189">
                  <c:v>20</c:v>
                </c:pt>
                <c:pt idx="190">
                  <c:v>20</c:v>
                </c:pt>
                <c:pt idx="191">
                  <c:v>20</c:v>
                </c:pt>
                <c:pt idx="192">
                  <c:v>20</c:v>
                </c:pt>
                <c:pt idx="193">
                  <c:v>20</c:v>
                </c:pt>
                <c:pt idx="194">
                  <c:v>20</c:v>
                </c:pt>
                <c:pt idx="195">
                  <c:v>21</c:v>
                </c:pt>
                <c:pt idx="196">
                  <c:v>21</c:v>
                </c:pt>
                <c:pt idx="197">
                  <c:v>21</c:v>
                </c:pt>
                <c:pt idx="198">
                  <c:v>21</c:v>
                </c:pt>
                <c:pt idx="199">
                  <c:v>21</c:v>
                </c:pt>
                <c:pt idx="200">
                  <c:v>21</c:v>
                </c:pt>
                <c:pt idx="201">
                  <c:v>21</c:v>
                </c:pt>
                <c:pt idx="202">
                  <c:v>21</c:v>
                </c:pt>
                <c:pt idx="203">
                  <c:v>21</c:v>
                </c:pt>
                <c:pt idx="204">
                  <c:v>21</c:v>
                </c:pt>
                <c:pt idx="205">
                  <c:v>21</c:v>
                </c:pt>
                <c:pt idx="206">
                  <c:v>21</c:v>
                </c:pt>
                <c:pt idx="207">
                  <c:v>21</c:v>
                </c:pt>
                <c:pt idx="208">
                  <c:v>22</c:v>
                </c:pt>
                <c:pt idx="209">
                  <c:v>22</c:v>
                </c:pt>
                <c:pt idx="210">
                  <c:v>22</c:v>
                </c:pt>
                <c:pt idx="211">
                  <c:v>22</c:v>
                </c:pt>
                <c:pt idx="212">
                  <c:v>22</c:v>
                </c:pt>
                <c:pt idx="213">
                  <c:v>22</c:v>
                </c:pt>
                <c:pt idx="214">
                  <c:v>22</c:v>
                </c:pt>
                <c:pt idx="215">
                  <c:v>22</c:v>
                </c:pt>
                <c:pt idx="216">
                  <c:v>22</c:v>
                </c:pt>
                <c:pt idx="217">
                  <c:v>22</c:v>
                </c:pt>
                <c:pt idx="218">
                  <c:v>22</c:v>
                </c:pt>
                <c:pt idx="219">
                  <c:v>22</c:v>
                </c:pt>
                <c:pt idx="220">
                  <c:v>22</c:v>
                </c:pt>
                <c:pt idx="221">
                  <c:v>22</c:v>
                </c:pt>
                <c:pt idx="222">
                  <c:v>22</c:v>
                </c:pt>
                <c:pt idx="223">
                  <c:v>22</c:v>
                </c:pt>
                <c:pt idx="224">
                  <c:v>23</c:v>
                </c:pt>
                <c:pt idx="225">
                  <c:v>23</c:v>
                </c:pt>
                <c:pt idx="226">
                  <c:v>23</c:v>
                </c:pt>
                <c:pt idx="227">
                  <c:v>23</c:v>
                </c:pt>
                <c:pt idx="228">
                  <c:v>23</c:v>
                </c:pt>
                <c:pt idx="229">
                  <c:v>23</c:v>
                </c:pt>
                <c:pt idx="230">
                  <c:v>23</c:v>
                </c:pt>
                <c:pt idx="231">
                  <c:v>23</c:v>
                </c:pt>
                <c:pt idx="232">
                  <c:v>23</c:v>
                </c:pt>
                <c:pt idx="233">
                  <c:v>23</c:v>
                </c:pt>
                <c:pt idx="234">
                  <c:v>23</c:v>
                </c:pt>
                <c:pt idx="235">
                  <c:v>23</c:v>
                </c:pt>
                <c:pt idx="236">
                  <c:v>23</c:v>
                </c:pt>
                <c:pt idx="237">
                  <c:v>23</c:v>
                </c:pt>
                <c:pt idx="238">
                  <c:v>23</c:v>
                </c:pt>
                <c:pt idx="239">
                  <c:v>23</c:v>
                </c:pt>
                <c:pt idx="240">
                  <c:v>24</c:v>
                </c:pt>
                <c:pt idx="241">
                  <c:v>24</c:v>
                </c:pt>
                <c:pt idx="242">
                  <c:v>24</c:v>
                </c:pt>
                <c:pt idx="243">
                  <c:v>24</c:v>
                </c:pt>
                <c:pt idx="244">
                  <c:v>24</c:v>
                </c:pt>
                <c:pt idx="245">
                  <c:v>24</c:v>
                </c:pt>
                <c:pt idx="246">
                  <c:v>24</c:v>
                </c:pt>
                <c:pt idx="247">
                  <c:v>24</c:v>
                </c:pt>
                <c:pt idx="248">
                  <c:v>24</c:v>
                </c:pt>
                <c:pt idx="249">
                  <c:v>24</c:v>
                </c:pt>
                <c:pt idx="250">
                  <c:v>24</c:v>
                </c:pt>
                <c:pt idx="251">
                  <c:v>24</c:v>
                </c:pt>
                <c:pt idx="252">
                  <c:v>24</c:v>
                </c:pt>
                <c:pt idx="253">
                  <c:v>24</c:v>
                </c:pt>
                <c:pt idx="254">
                  <c:v>24</c:v>
                </c:pt>
                <c:pt idx="255">
                  <c:v>24</c:v>
                </c:pt>
                <c:pt idx="256">
                  <c:v>24</c:v>
                </c:pt>
                <c:pt idx="257">
                  <c:v>25</c:v>
                </c:pt>
                <c:pt idx="258">
                  <c:v>25</c:v>
                </c:pt>
                <c:pt idx="259">
                  <c:v>25</c:v>
                </c:pt>
                <c:pt idx="260">
                  <c:v>25</c:v>
                </c:pt>
                <c:pt idx="261">
                  <c:v>25</c:v>
                </c:pt>
                <c:pt idx="262">
                  <c:v>25</c:v>
                </c:pt>
                <c:pt idx="263">
                  <c:v>25</c:v>
                </c:pt>
                <c:pt idx="264">
                  <c:v>25</c:v>
                </c:pt>
                <c:pt idx="265">
                  <c:v>25</c:v>
                </c:pt>
                <c:pt idx="266">
                  <c:v>25</c:v>
                </c:pt>
                <c:pt idx="267">
                  <c:v>25</c:v>
                </c:pt>
                <c:pt idx="268">
                  <c:v>25</c:v>
                </c:pt>
                <c:pt idx="269">
                  <c:v>25</c:v>
                </c:pt>
                <c:pt idx="270">
                  <c:v>25</c:v>
                </c:pt>
                <c:pt idx="271">
                  <c:v>26</c:v>
                </c:pt>
                <c:pt idx="272">
                  <c:v>26</c:v>
                </c:pt>
                <c:pt idx="273">
                  <c:v>26</c:v>
                </c:pt>
                <c:pt idx="274">
                  <c:v>26</c:v>
                </c:pt>
                <c:pt idx="275">
                  <c:v>26</c:v>
                </c:pt>
                <c:pt idx="276">
                  <c:v>26</c:v>
                </c:pt>
                <c:pt idx="277">
                  <c:v>26</c:v>
                </c:pt>
                <c:pt idx="278">
                  <c:v>26</c:v>
                </c:pt>
                <c:pt idx="279">
                  <c:v>26</c:v>
                </c:pt>
                <c:pt idx="280">
                  <c:v>26</c:v>
                </c:pt>
                <c:pt idx="281">
                  <c:v>26</c:v>
                </c:pt>
                <c:pt idx="282">
                  <c:v>26</c:v>
                </c:pt>
                <c:pt idx="283">
                  <c:v>26</c:v>
                </c:pt>
                <c:pt idx="284">
                  <c:v>26</c:v>
                </c:pt>
                <c:pt idx="285">
                  <c:v>26</c:v>
                </c:pt>
                <c:pt idx="286">
                  <c:v>26</c:v>
                </c:pt>
                <c:pt idx="287">
                  <c:v>27</c:v>
                </c:pt>
                <c:pt idx="288">
                  <c:v>27</c:v>
                </c:pt>
                <c:pt idx="289">
                  <c:v>27</c:v>
                </c:pt>
                <c:pt idx="290">
                  <c:v>27</c:v>
                </c:pt>
                <c:pt idx="291">
                  <c:v>27</c:v>
                </c:pt>
                <c:pt idx="292">
                  <c:v>27</c:v>
                </c:pt>
                <c:pt idx="293">
                  <c:v>27</c:v>
                </c:pt>
                <c:pt idx="294">
                  <c:v>27</c:v>
                </c:pt>
                <c:pt idx="295">
                  <c:v>27</c:v>
                </c:pt>
                <c:pt idx="296">
                  <c:v>27</c:v>
                </c:pt>
                <c:pt idx="297">
                  <c:v>27</c:v>
                </c:pt>
                <c:pt idx="298">
                  <c:v>27</c:v>
                </c:pt>
                <c:pt idx="299">
                  <c:v>27</c:v>
                </c:pt>
                <c:pt idx="300">
                  <c:v>27</c:v>
                </c:pt>
                <c:pt idx="301">
                  <c:v>27</c:v>
                </c:pt>
                <c:pt idx="302">
                  <c:v>27</c:v>
                </c:pt>
                <c:pt idx="303">
                  <c:v>28</c:v>
                </c:pt>
                <c:pt idx="304">
                  <c:v>28</c:v>
                </c:pt>
                <c:pt idx="305">
                  <c:v>28</c:v>
                </c:pt>
                <c:pt idx="306">
                  <c:v>28</c:v>
                </c:pt>
                <c:pt idx="307">
                  <c:v>28</c:v>
                </c:pt>
                <c:pt idx="308">
                  <c:v>28</c:v>
                </c:pt>
                <c:pt idx="309">
                  <c:v>28</c:v>
                </c:pt>
                <c:pt idx="310">
                  <c:v>28</c:v>
                </c:pt>
                <c:pt idx="311">
                  <c:v>28</c:v>
                </c:pt>
                <c:pt idx="312">
                  <c:v>28</c:v>
                </c:pt>
                <c:pt idx="313">
                  <c:v>28</c:v>
                </c:pt>
                <c:pt idx="314">
                  <c:v>28</c:v>
                </c:pt>
                <c:pt idx="315">
                  <c:v>28</c:v>
                </c:pt>
                <c:pt idx="316">
                  <c:v>29</c:v>
                </c:pt>
                <c:pt idx="317">
                  <c:v>29</c:v>
                </c:pt>
                <c:pt idx="318">
                  <c:v>29</c:v>
                </c:pt>
                <c:pt idx="319">
                  <c:v>29</c:v>
                </c:pt>
                <c:pt idx="320">
                  <c:v>29</c:v>
                </c:pt>
                <c:pt idx="321">
                  <c:v>29</c:v>
                </c:pt>
                <c:pt idx="322">
                  <c:v>29</c:v>
                </c:pt>
                <c:pt idx="323">
                  <c:v>29</c:v>
                </c:pt>
                <c:pt idx="324">
                  <c:v>30</c:v>
                </c:pt>
                <c:pt idx="325">
                  <c:v>30</c:v>
                </c:pt>
                <c:pt idx="326">
                  <c:v>30</c:v>
                </c:pt>
                <c:pt idx="327">
                  <c:v>30</c:v>
                </c:pt>
                <c:pt idx="328">
                  <c:v>30</c:v>
                </c:pt>
                <c:pt idx="329">
                  <c:v>30</c:v>
                </c:pt>
                <c:pt idx="330">
                  <c:v>30</c:v>
                </c:pt>
                <c:pt idx="331">
                  <c:v>30</c:v>
                </c:pt>
                <c:pt idx="332">
                  <c:v>30</c:v>
                </c:pt>
                <c:pt idx="333">
                  <c:v>30</c:v>
                </c:pt>
                <c:pt idx="334">
                  <c:v>30</c:v>
                </c:pt>
                <c:pt idx="335">
                  <c:v>30</c:v>
                </c:pt>
                <c:pt idx="336">
                  <c:v>30</c:v>
                </c:pt>
                <c:pt idx="337">
                  <c:v>30</c:v>
                </c:pt>
                <c:pt idx="338">
                  <c:v>30</c:v>
                </c:pt>
                <c:pt idx="339">
                  <c:v>31</c:v>
                </c:pt>
                <c:pt idx="340">
                  <c:v>31</c:v>
                </c:pt>
                <c:pt idx="341">
                  <c:v>31</c:v>
                </c:pt>
                <c:pt idx="342">
                  <c:v>31</c:v>
                </c:pt>
                <c:pt idx="343">
                  <c:v>31</c:v>
                </c:pt>
                <c:pt idx="344">
                  <c:v>31</c:v>
                </c:pt>
                <c:pt idx="345">
                  <c:v>31</c:v>
                </c:pt>
                <c:pt idx="346">
                  <c:v>31</c:v>
                </c:pt>
                <c:pt idx="347">
                  <c:v>31</c:v>
                </c:pt>
                <c:pt idx="348">
                  <c:v>31</c:v>
                </c:pt>
                <c:pt idx="349">
                  <c:v>31</c:v>
                </c:pt>
                <c:pt idx="350">
                  <c:v>32</c:v>
                </c:pt>
                <c:pt idx="351">
                  <c:v>32</c:v>
                </c:pt>
                <c:pt idx="352">
                  <c:v>32</c:v>
                </c:pt>
                <c:pt idx="353">
                  <c:v>32</c:v>
                </c:pt>
                <c:pt idx="354">
                  <c:v>32</c:v>
                </c:pt>
                <c:pt idx="355">
                  <c:v>32</c:v>
                </c:pt>
                <c:pt idx="356">
                  <c:v>32</c:v>
                </c:pt>
                <c:pt idx="357">
                  <c:v>32</c:v>
                </c:pt>
                <c:pt idx="358">
                  <c:v>32</c:v>
                </c:pt>
                <c:pt idx="359">
                  <c:v>32</c:v>
                </c:pt>
                <c:pt idx="360">
                  <c:v>32</c:v>
                </c:pt>
                <c:pt idx="361">
                  <c:v>33</c:v>
                </c:pt>
                <c:pt idx="362">
                  <c:v>33</c:v>
                </c:pt>
                <c:pt idx="363">
                  <c:v>33</c:v>
                </c:pt>
                <c:pt idx="364">
                  <c:v>33</c:v>
                </c:pt>
                <c:pt idx="365">
                  <c:v>33</c:v>
                </c:pt>
                <c:pt idx="366">
                  <c:v>33</c:v>
                </c:pt>
                <c:pt idx="367">
                  <c:v>33</c:v>
                </c:pt>
                <c:pt idx="368">
                  <c:v>33</c:v>
                </c:pt>
                <c:pt idx="369">
                  <c:v>33</c:v>
                </c:pt>
                <c:pt idx="370">
                  <c:v>33</c:v>
                </c:pt>
                <c:pt idx="371">
                  <c:v>33</c:v>
                </c:pt>
                <c:pt idx="372">
                  <c:v>33</c:v>
                </c:pt>
                <c:pt idx="373">
                  <c:v>33</c:v>
                </c:pt>
                <c:pt idx="374">
                  <c:v>34</c:v>
                </c:pt>
                <c:pt idx="375">
                  <c:v>34</c:v>
                </c:pt>
                <c:pt idx="376">
                  <c:v>34</c:v>
                </c:pt>
                <c:pt idx="377">
                  <c:v>34</c:v>
                </c:pt>
                <c:pt idx="378">
                  <c:v>34</c:v>
                </c:pt>
                <c:pt idx="379">
                  <c:v>34</c:v>
                </c:pt>
                <c:pt idx="380">
                  <c:v>34</c:v>
                </c:pt>
                <c:pt idx="381">
                  <c:v>35</c:v>
                </c:pt>
                <c:pt idx="382">
                  <c:v>35</c:v>
                </c:pt>
                <c:pt idx="383">
                  <c:v>35</c:v>
                </c:pt>
                <c:pt idx="384">
                  <c:v>35</c:v>
                </c:pt>
                <c:pt idx="385">
                  <c:v>35</c:v>
                </c:pt>
                <c:pt idx="386">
                  <c:v>35</c:v>
                </c:pt>
                <c:pt idx="387">
                  <c:v>35</c:v>
                </c:pt>
                <c:pt idx="388">
                  <c:v>35</c:v>
                </c:pt>
                <c:pt idx="389">
                  <c:v>35</c:v>
                </c:pt>
                <c:pt idx="390">
                  <c:v>35</c:v>
                </c:pt>
                <c:pt idx="391">
                  <c:v>36</c:v>
                </c:pt>
                <c:pt idx="392">
                  <c:v>36</c:v>
                </c:pt>
                <c:pt idx="393">
                  <c:v>36</c:v>
                </c:pt>
                <c:pt idx="394">
                  <c:v>36</c:v>
                </c:pt>
                <c:pt idx="395">
                  <c:v>36</c:v>
                </c:pt>
                <c:pt idx="396">
                  <c:v>36</c:v>
                </c:pt>
                <c:pt idx="397">
                  <c:v>36</c:v>
                </c:pt>
                <c:pt idx="398">
                  <c:v>36</c:v>
                </c:pt>
                <c:pt idx="399">
                  <c:v>36</c:v>
                </c:pt>
                <c:pt idx="400">
                  <c:v>36</c:v>
                </c:pt>
                <c:pt idx="401">
                  <c:v>36</c:v>
                </c:pt>
                <c:pt idx="402">
                  <c:v>37</c:v>
                </c:pt>
                <c:pt idx="403">
                  <c:v>37</c:v>
                </c:pt>
                <c:pt idx="404">
                  <c:v>37</c:v>
                </c:pt>
                <c:pt idx="405">
                  <c:v>37</c:v>
                </c:pt>
                <c:pt idx="406">
                  <c:v>37</c:v>
                </c:pt>
                <c:pt idx="407">
                  <c:v>37</c:v>
                </c:pt>
                <c:pt idx="408">
                  <c:v>37</c:v>
                </c:pt>
                <c:pt idx="409">
                  <c:v>37</c:v>
                </c:pt>
                <c:pt idx="410">
                  <c:v>37</c:v>
                </c:pt>
                <c:pt idx="411">
                  <c:v>37</c:v>
                </c:pt>
                <c:pt idx="412">
                  <c:v>38</c:v>
                </c:pt>
                <c:pt idx="413">
                  <c:v>38</c:v>
                </c:pt>
                <c:pt idx="414">
                  <c:v>38</c:v>
                </c:pt>
                <c:pt idx="415">
                  <c:v>38</c:v>
                </c:pt>
                <c:pt idx="416">
                  <c:v>38</c:v>
                </c:pt>
                <c:pt idx="417">
                  <c:v>39</c:v>
                </c:pt>
                <c:pt idx="418">
                  <c:v>39</c:v>
                </c:pt>
                <c:pt idx="419">
                  <c:v>39</c:v>
                </c:pt>
                <c:pt idx="420">
                  <c:v>39</c:v>
                </c:pt>
                <c:pt idx="421">
                  <c:v>39</c:v>
                </c:pt>
                <c:pt idx="422">
                  <c:v>39</c:v>
                </c:pt>
                <c:pt idx="423">
                  <c:v>40</c:v>
                </c:pt>
                <c:pt idx="424">
                  <c:v>40</c:v>
                </c:pt>
                <c:pt idx="425">
                  <c:v>40</c:v>
                </c:pt>
                <c:pt idx="426">
                  <c:v>40</c:v>
                </c:pt>
                <c:pt idx="427">
                  <c:v>40</c:v>
                </c:pt>
                <c:pt idx="428">
                  <c:v>40</c:v>
                </c:pt>
                <c:pt idx="429">
                  <c:v>41</c:v>
                </c:pt>
                <c:pt idx="430">
                  <c:v>41</c:v>
                </c:pt>
                <c:pt idx="431">
                  <c:v>41</c:v>
                </c:pt>
                <c:pt idx="432">
                  <c:v>41</c:v>
                </c:pt>
                <c:pt idx="433">
                  <c:v>41</c:v>
                </c:pt>
                <c:pt idx="434">
                  <c:v>41</c:v>
                </c:pt>
                <c:pt idx="435">
                  <c:v>41</c:v>
                </c:pt>
                <c:pt idx="436">
                  <c:v>41</c:v>
                </c:pt>
                <c:pt idx="437">
                  <c:v>41</c:v>
                </c:pt>
                <c:pt idx="438">
                  <c:v>41</c:v>
                </c:pt>
                <c:pt idx="439">
                  <c:v>42</c:v>
                </c:pt>
                <c:pt idx="440">
                  <c:v>42</c:v>
                </c:pt>
                <c:pt idx="441">
                  <c:v>42</c:v>
                </c:pt>
                <c:pt idx="442">
                  <c:v>42</c:v>
                </c:pt>
                <c:pt idx="443">
                  <c:v>42</c:v>
                </c:pt>
                <c:pt idx="444">
                  <c:v>42</c:v>
                </c:pt>
                <c:pt idx="445">
                  <c:v>42</c:v>
                </c:pt>
                <c:pt idx="446">
                  <c:v>42</c:v>
                </c:pt>
                <c:pt idx="447">
                  <c:v>42</c:v>
                </c:pt>
                <c:pt idx="448">
                  <c:v>42</c:v>
                </c:pt>
                <c:pt idx="449">
                  <c:v>43</c:v>
                </c:pt>
                <c:pt idx="450">
                  <c:v>43</c:v>
                </c:pt>
                <c:pt idx="451">
                  <c:v>43</c:v>
                </c:pt>
                <c:pt idx="452">
                  <c:v>43</c:v>
                </c:pt>
                <c:pt idx="453">
                  <c:v>43</c:v>
                </c:pt>
                <c:pt idx="454">
                  <c:v>43</c:v>
                </c:pt>
                <c:pt idx="455">
                  <c:v>43</c:v>
                </c:pt>
                <c:pt idx="456">
                  <c:v>43</c:v>
                </c:pt>
                <c:pt idx="457">
                  <c:v>44</c:v>
                </c:pt>
                <c:pt idx="458">
                  <c:v>44</c:v>
                </c:pt>
                <c:pt idx="459">
                  <c:v>44</c:v>
                </c:pt>
                <c:pt idx="460">
                  <c:v>44</c:v>
                </c:pt>
                <c:pt idx="461">
                  <c:v>44</c:v>
                </c:pt>
                <c:pt idx="462">
                  <c:v>45</c:v>
                </c:pt>
                <c:pt idx="463">
                  <c:v>45</c:v>
                </c:pt>
                <c:pt idx="464">
                  <c:v>45</c:v>
                </c:pt>
                <c:pt idx="465">
                  <c:v>45</c:v>
                </c:pt>
                <c:pt idx="466">
                  <c:v>45</c:v>
                </c:pt>
                <c:pt idx="467">
                  <c:v>45</c:v>
                </c:pt>
                <c:pt idx="468">
                  <c:v>45</c:v>
                </c:pt>
                <c:pt idx="469">
                  <c:v>45</c:v>
                </c:pt>
                <c:pt idx="470">
                  <c:v>46</c:v>
                </c:pt>
                <c:pt idx="471">
                  <c:v>46</c:v>
                </c:pt>
                <c:pt idx="472">
                  <c:v>46</c:v>
                </c:pt>
                <c:pt idx="473">
                  <c:v>46</c:v>
                </c:pt>
                <c:pt idx="474">
                  <c:v>46</c:v>
                </c:pt>
                <c:pt idx="475">
                  <c:v>46</c:v>
                </c:pt>
                <c:pt idx="476">
                  <c:v>47</c:v>
                </c:pt>
                <c:pt idx="477">
                  <c:v>47</c:v>
                </c:pt>
                <c:pt idx="478">
                  <c:v>47</c:v>
                </c:pt>
                <c:pt idx="479">
                  <c:v>47</c:v>
                </c:pt>
                <c:pt idx="480">
                  <c:v>47</c:v>
                </c:pt>
                <c:pt idx="481">
                  <c:v>47</c:v>
                </c:pt>
                <c:pt idx="482">
                  <c:v>47</c:v>
                </c:pt>
                <c:pt idx="483">
                  <c:v>47</c:v>
                </c:pt>
                <c:pt idx="484">
                  <c:v>47</c:v>
                </c:pt>
                <c:pt idx="485">
                  <c:v>47</c:v>
                </c:pt>
                <c:pt idx="486">
                  <c:v>47</c:v>
                </c:pt>
                <c:pt idx="487">
                  <c:v>47</c:v>
                </c:pt>
                <c:pt idx="488">
                  <c:v>47</c:v>
                </c:pt>
                <c:pt idx="489">
                  <c:v>48</c:v>
                </c:pt>
                <c:pt idx="490">
                  <c:v>48</c:v>
                </c:pt>
                <c:pt idx="491">
                  <c:v>48</c:v>
                </c:pt>
                <c:pt idx="492">
                  <c:v>48</c:v>
                </c:pt>
                <c:pt idx="493">
                  <c:v>48</c:v>
                </c:pt>
                <c:pt idx="494">
                  <c:v>48</c:v>
                </c:pt>
                <c:pt idx="495">
                  <c:v>48</c:v>
                </c:pt>
                <c:pt idx="496">
                  <c:v>48</c:v>
                </c:pt>
                <c:pt idx="497">
                  <c:v>49</c:v>
                </c:pt>
                <c:pt idx="498">
                  <c:v>49</c:v>
                </c:pt>
                <c:pt idx="499">
                  <c:v>49</c:v>
                </c:pt>
                <c:pt idx="500">
                  <c:v>49</c:v>
                </c:pt>
                <c:pt idx="501">
                  <c:v>49</c:v>
                </c:pt>
                <c:pt idx="502">
                  <c:v>49</c:v>
                </c:pt>
                <c:pt idx="503">
                  <c:v>49</c:v>
                </c:pt>
                <c:pt idx="504">
                  <c:v>49</c:v>
                </c:pt>
                <c:pt idx="505">
                  <c:v>49</c:v>
                </c:pt>
                <c:pt idx="506">
                  <c:v>50</c:v>
                </c:pt>
                <c:pt idx="507">
                  <c:v>50</c:v>
                </c:pt>
                <c:pt idx="508">
                  <c:v>50</c:v>
                </c:pt>
                <c:pt idx="509">
                  <c:v>50</c:v>
                </c:pt>
                <c:pt idx="510">
                  <c:v>50</c:v>
                </c:pt>
                <c:pt idx="511">
                  <c:v>50</c:v>
                </c:pt>
                <c:pt idx="512">
                  <c:v>51</c:v>
                </c:pt>
                <c:pt idx="513">
                  <c:v>51</c:v>
                </c:pt>
                <c:pt idx="514">
                  <c:v>51</c:v>
                </c:pt>
                <c:pt idx="515">
                  <c:v>51</c:v>
                </c:pt>
                <c:pt idx="516">
                  <c:v>51</c:v>
                </c:pt>
                <c:pt idx="517">
                  <c:v>51</c:v>
                </c:pt>
                <c:pt idx="518">
                  <c:v>52</c:v>
                </c:pt>
                <c:pt idx="519">
                  <c:v>52</c:v>
                </c:pt>
                <c:pt idx="520">
                  <c:v>52</c:v>
                </c:pt>
                <c:pt idx="521">
                  <c:v>52</c:v>
                </c:pt>
                <c:pt idx="522">
                  <c:v>52</c:v>
                </c:pt>
                <c:pt idx="523">
                  <c:v>52</c:v>
                </c:pt>
                <c:pt idx="524">
                  <c:v>53</c:v>
                </c:pt>
                <c:pt idx="525">
                  <c:v>53</c:v>
                </c:pt>
                <c:pt idx="526">
                  <c:v>53</c:v>
                </c:pt>
                <c:pt idx="527">
                  <c:v>53</c:v>
                </c:pt>
                <c:pt idx="528">
                  <c:v>53</c:v>
                </c:pt>
                <c:pt idx="529">
                  <c:v>53</c:v>
                </c:pt>
                <c:pt idx="530">
                  <c:v>54</c:v>
                </c:pt>
                <c:pt idx="531">
                  <c:v>54</c:v>
                </c:pt>
                <c:pt idx="532">
                  <c:v>54</c:v>
                </c:pt>
                <c:pt idx="533">
                  <c:v>54</c:v>
                </c:pt>
                <c:pt idx="534">
                  <c:v>55</c:v>
                </c:pt>
                <c:pt idx="535">
                  <c:v>55</c:v>
                </c:pt>
                <c:pt idx="536">
                  <c:v>55</c:v>
                </c:pt>
                <c:pt idx="537">
                  <c:v>55</c:v>
                </c:pt>
                <c:pt idx="538">
                  <c:v>55</c:v>
                </c:pt>
                <c:pt idx="539">
                  <c:v>55</c:v>
                </c:pt>
                <c:pt idx="540">
                  <c:v>55</c:v>
                </c:pt>
                <c:pt idx="541">
                  <c:v>55</c:v>
                </c:pt>
                <c:pt idx="542">
                  <c:v>55</c:v>
                </c:pt>
                <c:pt idx="543">
                  <c:v>56</c:v>
                </c:pt>
                <c:pt idx="544">
                  <c:v>56</c:v>
                </c:pt>
                <c:pt idx="545">
                  <c:v>56</c:v>
                </c:pt>
                <c:pt idx="546">
                  <c:v>56</c:v>
                </c:pt>
                <c:pt idx="547">
                  <c:v>56</c:v>
                </c:pt>
                <c:pt idx="548">
                  <c:v>57</c:v>
                </c:pt>
                <c:pt idx="549">
                  <c:v>57</c:v>
                </c:pt>
                <c:pt idx="550">
                  <c:v>57</c:v>
                </c:pt>
                <c:pt idx="551">
                  <c:v>57</c:v>
                </c:pt>
                <c:pt idx="552">
                  <c:v>58</c:v>
                </c:pt>
                <c:pt idx="553">
                  <c:v>58</c:v>
                </c:pt>
                <c:pt idx="554">
                  <c:v>58</c:v>
                </c:pt>
                <c:pt idx="555">
                  <c:v>58</c:v>
                </c:pt>
                <c:pt idx="556">
                  <c:v>58</c:v>
                </c:pt>
                <c:pt idx="557">
                  <c:v>58</c:v>
                </c:pt>
                <c:pt idx="558">
                  <c:v>59</c:v>
                </c:pt>
                <c:pt idx="559">
                  <c:v>59</c:v>
                </c:pt>
                <c:pt idx="560">
                  <c:v>59</c:v>
                </c:pt>
                <c:pt idx="561">
                  <c:v>59</c:v>
                </c:pt>
                <c:pt idx="562">
                  <c:v>60</c:v>
                </c:pt>
                <c:pt idx="563">
                  <c:v>60</c:v>
                </c:pt>
                <c:pt idx="564">
                  <c:v>60</c:v>
                </c:pt>
                <c:pt idx="565">
                  <c:v>61</c:v>
                </c:pt>
                <c:pt idx="566">
                  <c:v>61</c:v>
                </c:pt>
                <c:pt idx="567">
                  <c:v>61</c:v>
                </c:pt>
                <c:pt idx="568">
                  <c:v>61</c:v>
                </c:pt>
                <c:pt idx="569">
                  <c:v>61</c:v>
                </c:pt>
                <c:pt idx="570">
                  <c:v>61</c:v>
                </c:pt>
                <c:pt idx="571">
                  <c:v>61</c:v>
                </c:pt>
                <c:pt idx="572">
                  <c:v>61</c:v>
                </c:pt>
                <c:pt idx="573">
                  <c:v>61</c:v>
                </c:pt>
                <c:pt idx="574">
                  <c:v>62</c:v>
                </c:pt>
                <c:pt idx="575">
                  <c:v>62</c:v>
                </c:pt>
                <c:pt idx="576">
                  <c:v>62</c:v>
                </c:pt>
                <c:pt idx="577">
                  <c:v>62</c:v>
                </c:pt>
                <c:pt idx="578">
                  <c:v>62</c:v>
                </c:pt>
                <c:pt idx="579">
                  <c:v>62</c:v>
                </c:pt>
                <c:pt idx="580">
                  <c:v>62</c:v>
                </c:pt>
                <c:pt idx="581">
                  <c:v>62</c:v>
                </c:pt>
                <c:pt idx="582">
                  <c:v>62</c:v>
                </c:pt>
                <c:pt idx="583">
                  <c:v>62</c:v>
                </c:pt>
                <c:pt idx="584">
                  <c:v>62</c:v>
                </c:pt>
                <c:pt idx="585">
                  <c:v>62</c:v>
                </c:pt>
                <c:pt idx="586">
                  <c:v>63</c:v>
                </c:pt>
                <c:pt idx="587">
                  <c:v>63</c:v>
                </c:pt>
                <c:pt idx="588">
                  <c:v>63</c:v>
                </c:pt>
                <c:pt idx="589">
                  <c:v>63</c:v>
                </c:pt>
                <c:pt idx="590">
                  <c:v>63</c:v>
                </c:pt>
                <c:pt idx="591">
                  <c:v>63</c:v>
                </c:pt>
                <c:pt idx="592">
                  <c:v>63</c:v>
                </c:pt>
                <c:pt idx="593">
                  <c:v>63</c:v>
                </c:pt>
                <c:pt idx="594">
                  <c:v>63</c:v>
                </c:pt>
                <c:pt idx="595">
                  <c:v>63</c:v>
                </c:pt>
                <c:pt idx="596">
                  <c:v>64</c:v>
                </c:pt>
                <c:pt idx="597">
                  <c:v>64</c:v>
                </c:pt>
                <c:pt idx="598">
                  <c:v>64</c:v>
                </c:pt>
                <c:pt idx="599">
                  <c:v>64</c:v>
                </c:pt>
                <c:pt idx="600">
                  <c:v>65</c:v>
                </c:pt>
                <c:pt idx="601">
                  <c:v>65</c:v>
                </c:pt>
                <c:pt idx="602">
                  <c:v>65</c:v>
                </c:pt>
                <c:pt idx="603">
                  <c:v>66</c:v>
                </c:pt>
                <c:pt idx="604">
                  <c:v>66</c:v>
                </c:pt>
                <c:pt idx="605">
                  <c:v>66</c:v>
                </c:pt>
                <c:pt idx="606">
                  <c:v>66</c:v>
                </c:pt>
                <c:pt idx="607">
                  <c:v>66</c:v>
                </c:pt>
                <c:pt idx="608">
                  <c:v>66</c:v>
                </c:pt>
                <c:pt idx="609">
                  <c:v>66</c:v>
                </c:pt>
                <c:pt idx="610">
                  <c:v>66</c:v>
                </c:pt>
                <c:pt idx="611">
                  <c:v>66</c:v>
                </c:pt>
                <c:pt idx="612">
                  <c:v>66</c:v>
                </c:pt>
                <c:pt idx="613">
                  <c:v>67</c:v>
                </c:pt>
                <c:pt idx="614">
                  <c:v>68</c:v>
                </c:pt>
                <c:pt idx="615">
                  <c:v>69</c:v>
                </c:pt>
                <c:pt idx="616">
                  <c:v>69</c:v>
                </c:pt>
                <c:pt idx="617">
                  <c:v>69</c:v>
                </c:pt>
                <c:pt idx="618">
                  <c:v>69</c:v>
                </c:pt>
                <c:pt idx="619">
                  <c:v>69</c:v>
                </c:pt>
                <c:pt idx="620">
                  <c:v>69</c:v>
                </c:pt>
                <c:pt idx="621">
                  <c:v>70</c:v>
                </c:pt>
                <c:pt idx="622">
                  <c:v>70</c:v>
                </c:pt>
                <c:pt idx="623">
                  <c:v>70</c:v>
                </c:pt>
                <c:pt idx="624">
                  <c:v>71</c:v>
                </c:pt>
                <c:pt idx="625">
                  <c:v>71</c:v>
                </c:pt>
                <c:pt idx="626">
                  <c:v>72</c:v>
                </c:pt>
                <c:pt idx="627">
                  <c:v>72</c:v>
                </c:pt>
                <c:pt idx="628">
                  <c:v>73</c:v>
                </c:pt>
                <c:pt idx="629">
                  <c:v>73</c:v>
                </c:pt>
                <c:pt idx="630">
                  <c:v>74</c:v>
                </c:pt>
                <c:pt idx="631">
                  <c:v>75</c:v>
                </c:pt>
                <c:pt idx="632">
                  <c:v>75</c:v>
                </c:pt>
                <c:pt idx="633">
                  <c:v>76</c:v>
                </c:pt>
                <c:pt idx="634">
                  <c:v>76</c:v>
                </c:pt>
                <c:pt idx="635">
                  <c:v>77</c:v>
                </c:pt>
                <c:pt idx="636">
                  <c:v>77</c:v>
                </c:pt>
                <c:pt idx="637">
                  <c:v>78</c:v>
                </c:pt>
                <c:pt idx="638">
                  <c:v>78</c:v>
                </c:pt>
                <c:pt idx="639">
                  <c:v>78</c:v>
                </c:pt>
                <c:pt idx="640">
                  <c:v>79</c:v>
                </c:pt>
                <c:pt idx="641">
                  <c:v>80</c:v>
                </c:pt>
                <c:pt idx="642">
                  <c:v>80</c:v>
                </c:pt>
                <c:pt idx="643">
                  <c:v>80</c:v>
                </c:pt>
                <c:pt idx="644">
                  <c:v>80</c:v>
                </c:pt>
                <c:pt idx="645">
                  <c:v>80</c:v>
                </c:pt>
                <c:pt idx="646">
                  <c:v>81</c:v>
                </c:pt>
                <c:pt idx="647">
                  <c:v>81</c:v>
                </c:pt>
                <c:pt idx="648">
                  <c:v>82</c:v>
                </c:pt>
                <c:pt idx="649">
                  <c:v>82</c:v>
                </c:pt>
                <c:pt idx="650">
                  <c:v>82</c:v>
                </c:pt>
                <c:pt idx="651">
                  <c:v>82</c:v>
                </c:pt>
                <c:pt idx="652">
                  <c:v>83</c:v>
                </c:pt>
                <c:pt idx="653">
                  <c:v>84</c:v>
                </c:pt>
                <c:pt idx="654">
                  <c:v>84</c:v>
                </c:pt>
                <c:pt idx="655">
                  <c:v>84</c:v>
                </c:pt>
                <c:pt idx="656">
                  <c:v>84</c:v>
                </c:pt>
                <c:pt idx="657">
                  <c:v>84</c:v>
                </c:pt>
                <c:pt idx="658">
                  <c:v>84</c:v>
                </c:pt>
                <c:pt idx="659">
                  <c:v>84</c:v>
                </c:pt>
                <c:pt idx="660">
                  <c:v>85</c:v>
                </c:pt>
                <c:pt idx="661">
                  <c:v>86</c:v>
                </c:pt>
                <c:pt idx="662">
                  <c:v>86</c:v>
                </c:pt>
                <c:pt idx="663">
                  <c:v>86</c:v>
                </c:pt>
                <c:pt idx="664">
                  <c:v>86</c:v>
                </c:pt>
                <c:pt idx="665">
                  <c:v>86</c:v>
                </c:pt>
                <c:pt idx="666">
                  <c:v>87</c:v>
                </c:pt>
                <c:pt idx="667">
                  <c:v>87</c:v>
                </c:pt>
                <c:pt idx="668">
                  <c:v>87</c:v>
                </c:pt>
                <c:pt idx="669">
                  <c:v>88</c:v>
                </c:pt>
                <c:pt idx="670">
                  <c:v>88</c:v>
                </c:pt>
                <c:pt idx="671">
                  <c:v>88</c:v>
                </c:pt>
                <c:pt idx="672">
                  <c:v>88</c:v>
                </c:pt>
                <c:pt idx="673">
                  <c:v>89</c:v>
                </c:pt>
                <c:pt idx="674">
                  <c:v>90</c:v>
                </c:pt>
                <c:pt idx="675">
                  <c:v>90</c:v>
                </c:pt>
                <c:pt idx="676">
                  <c:v>90</c:v>
                </c:pt>
                <c:pt idx="677">
                  <c:v>91</c:v>
                </c:pt>
                <c:pt idx="678">
                  <c:v>91</c:v>
                </c:pt>
                <c:pt idx="679">
                  <c:v>91</c:v>
                </c:pt>
                <c:pt idx="680">
                  <c:v>92</c:v>
                </c:pt>
                <c:pt idx="681">
                  <c:v>92</c:v>
                </c:pt>
                <c:pt idx="682">
                  <c:v>92</c:v>
                </c:pt>
                <c:pt idx="683">
                  <c:v>93</c:v>
                </c:pt>
                <c:pt idx="684">
                  <c:v>93</c:v>
                </c:pt>
                <c:pt idx="685">
                  <c:v>93</c:v>
                </c:pt>
                <c:pt idx="686">
                  <c:v>94</c:v>
                </c:pt>
                <c:pt idx="687">
                  <c:v>94</c:v>
                </c:pt>
                <c:pt idx="688">
                  <c:v>95</c:v>
                </c:pt>
                <c:pt idx="689">
                  <c:v>96</c:v>
                </c:pt>
                <c:pt idx="690">
                  <c:v>96</c:v>
                </c:pt>
                <c:pt idx="691">
                  <c:v>97</c:v>
                </c:pt>
                <c:pt idx="692">
                  <c:v>98</c:v>
                </c:pt>
                <c:pt idx="693">
                  <c:v>98</c:v>
                </c:pt>
                <c:pt idx="694">
                  <c:v>99</c:v>
                </c:pt>
                <c:pt idx="695">
                  <c:v>99</c:v>
                </c:pt>
                <c:pt idx="696">
                  <c:v>100</c:v>
                </c:pt>
                <c:pt idx="697">
                  <c:v>100</c:v>
                </c:pt>
                <c:pt idx="698">
                  <c:v>101</c:v>
                </c:pt>
                <c:pt idx="699">
                  <c:v>102</c:v>
                </c:pt>
                <c:pt idx="700">
                  <c:v>105</c:v>
                </c:pt>
                <c:pt idx="701">
                  <c:v>105</c:v>
                </c:pt>
                <c:pt idx="702">
                  <c:v>105</c:v>
                </c:pt>
                <c:pt idx="703">
                  <c:v>107</c:v>
                </c:pt>
                <c:pt idx="704">
                  <c:v>107</c:v>
                </c:pt>
                <c:pt idx="705">
                  <c:v>109</c:v>
                </c:pt>
                <c:pt idx="706">
                  <c:v>109</c:v>
                </c:pt>
                <c:pt idx="707">
                  <c:v>111</c:v>
                </c:pt>
                <c:pt idx="708">
                  <c:v>113</c:v>
                </c:pt>
                <c:pt idx="709">
                  <c:v>113</c:v>
                </c:pt>
                <c:pt idx="710">
                  <c:v>114</c:v>
                </c:pt>
                <c:pt idx="711">
                  <c:v>114</c:v>
                </c:pt>
                <c:pt idx="712">
                  <c:v>115</c:v>
                </c:pt>
                <c:pt idx="713">
                  <c:v>116</c:v>
                </c:pt>
                <c:pt idx="714">
                  <c:v>117</c:v>
                </c:pt>
                <c:pt idx="715">
                  <c:v>119</c:v>
                </c:pt>
                <c:pt idx="716">
                  <c:v>119</c:v>
                </c:pt>
                <c:pt idx="717">
                  <c:v>120</c:v>
                </c:pt>
                <c:pt idx="718">
                  <c:v>121</c:v>
                </c:pt>
                <c:pt idx="719">
                  <c:v>121</c:v>
                </c:pt>
                <c:pt idx="720">
                  <c:v>122</c:v>
                </c:pt>
                <c:pt idx="721">
                  <c:v>123</c:v>
                </c:pt>
                <c:pt idx="722">
                  <c:v>124</c:v>
                </c:pt>
                <c:pt idx="723">
                  <c:v>125</c:v>
                </c:pt>
                <c:pt idx="724">
                  <c:v>128</c:v>
                </c:pt>
                <c:pt idx="725">
                  <c:v>128</c:v>
                </c:pt>
                <c:pt idx="726">
                  <c:v>129</c:v>
                </c:pt>
                <c:pt idx="727">
                  <c:v>130</c:v>
                </c:pt>
                <c:pt idx="728">
                  <c:v>130</c:v>
                </c:pt>
                <c:pt idx="729">
                  <c:v>132</c:v>
                </c:pt>
                <c:pt idx="730">
                  <c:v>136</c:v>
                </c:pt>
                <c:pt idx="731">
                  <c:v>137</c:v>
                </c:pt>
                <c:pt idx="732">
                  <c:v>143</c:v>
                </c:pt>
                <c:pt idx="733">
                  <c:v>144</c:v>
                </c:pt>
                <c:pt idx="734">
                  <c:v>146</c:v>
                </c:pt>
                <c:pt idx="735">
                  <c:v>146</c:v>
                </c:pt>
                <c:pt idx="736">
                  <c:v>149</c:v>
                </c:pt>
                <c:pt idx="737">
                  <c:v>151</c:v>
                </c:pt>
                <c:pt idx="738">
                  <c:v>154</c:v>
                </c:pt>
                <c:pt idx="739">
                  <c:v>156</c:v>
                </c:pt>
                <c:pt idx="740">
                  <c:v>156</c:v>
                </c:pt>
                <c:pt idx="741">
                  <c:v>157</c:v>
                </c:pt>
                <c:pt idx="742">
                  <c:v>157</c:v>
                </c:pt>
                <c:pt idx="743">
                  <c:v>157</c:v>
                </c:pt>
                <c:pt idx="744">
                  <c:v>159</c:v>
                </c:pt>
                <c:pt idx="745">
                  <c:v>160</c:v>
                </c:pt>
                <c:pt idx="746">
                  <c:v>160</c:v>
                </c:pt>
                <c:pt idx="747">
                  <c:v>161</c:v>
                </c:pt>
                <c:pt idx="748">
                  <c:v>163</c:v>
                </c:pt>
                <c:pt idx="749">
                  <c:v>163</c:v>
                </c:pt>
                <c:pt idx="750">
                  <c:v>166</c:v>
                </c:pt>
                <c:pt idx="751">
                  <c:v>167</c:v>
                </c:pt>
                <c:pt idx="752">
                  <c:v>167</c:v>
                </c:pt>
                <c:pt idx="753">
                  <c:v>168</c:v>
                </c:pt>
                <c:pt idx="754">
                  <c:v>168</c:v>
                </c:pt>
                <c:pt idx="755">
                  <c:v>169</c:v>
                </c:pt>
                <c:pt idx="756">
                  <c:v>170</c:v>
                </c:pt>
                <c:pt idx="757">
                  <c:v>175</c:v>
                </c:pt>
                <c:pt idx="758">
                  <c:v>182</c:v>
                </c:pt>
                <c:pt idx="759">
                  <c:v>183</c:v>
                </c:pt>
                <c:pt idx="760">
                  <c:v>184</c:v>
                </c:pt>
                <c:pt idx="761">
                  <c:v>189</c:v>
                </c:pt>
                <c:pt idx="762">
                  <c:v>189</c:v>
                </c:pt>
                <c:pt idx="763">
                  <c:v>194</c:v>
                </c:pt>
                <c:pt idx="764">
                  <c:v>198</c:v>
                </c:pt>
                <c:pt idx="765">
                  <c:v>200</c:v>
                </c:pt>
                <c:pt idx="766">
                  <c:v>201</c:v>
                </c:pt>
                <c:pt idx="767">
                  <c:v>201</c:v>
                </c:pt>
                <c:pt idx="768">
                  <c:v>204</c:v>
                </c:pt>
                <c:pt idx="769">
                  <c:v>205</c:v>
                </c:pt>
                <c:pt idx="770">
                  <c:v>207</c:v>
                </c:pt>
                <c:pt idx="771">
                  <c:v>208</c:v>
                </c:pt>
                <c:pt idx="772">
                  <c:v>210</c:v>
                </c:pt>
                <c:pt idx="773">
                  <c:v>211</c:v>
                </c:pt>
                <c:pt idx="774">
                  <c:v>214</c:v>
                </c:pt>
                <c:pt idx="775">
                  <c:v>218</c:v>
                </c:pt>
                <c:pt idx="776">
                  <c:v>219</c:v>
                </c:pt>
                <c:pt idx="777">
                  <c:v>220</c:v>
                </c:pt>
                <c:pt idx="778">
                  <c:v>228</c:v>
                </c:pt>
                <c:pt idx="779">
                  <c:v>230</c:v>
                </c:pt>
                <c:pt idx="780">
                  <c:v>231</c:v>
                </c:pt>
                <c:pt idx="781">
                  <c:v>237</c:v>
                </c:pt>
                <c:pt idx="782">
                  <c:v>239</c:v>
                </c:pt>
                <c:pt idx="783">
                  <c:v>246</c:v>
                </c:pt>
                <c:pt idx="784">
                  <c:v>262</c:v>
                </c:pt>
                <c:pt idx="785">
                  <c:v>269</c:v>
                </c:pt>
                <c:pt idx="786">
                  <c:v>276</c:v>
                </c:pt>
                <c:pt idx="787">
                  <c:v>318</c:v>
                </c:pt>
                <c:pt idx="788">
                  <c:v>320</c:v>
                </c:pt>
                <c:pt idx="789">
                  <c:v>342</c:v>
                </c:pt>
                <c:pt idx="790">
                  <c:v>344</c:v>
                </c:pt>
                <c:pt idx="791">
                  <c:v>375</c:v>
                </c:pt>
                <c:pt idx="792">
                  <c:v>375</c:v>
                </c:pt>
                <c:pt idx="793">
                  <c:v>405</c:v>
                </c:pt>
                <c:pt idx="794">
                  <c:v>416</c:v>
                </c:pt>
                <c:pt idx="795">
                  <c:v>421</c:v>
                </c:pt>
                <c:pt idx="796">
                  <c:v>432</c:v>
                </c:pt>
                <c:pt idx="797">
                  <c:v>435</c:v>
                </c:pt>
                <c:pt idx="798">
                  <c:v>466</c:v>
                </c:pt>
                <c:pt idx="799">
                  <c:v>499</c:v>
                </c:pt>
                <c:pt idx="800">
                  <c:v>505</c:v>
                </c:pt>
                <c:pt idx="801">
                  <c:v>555</c:v>
                </c:pt>
                <c:pt idx="802">
                  <c:v>1013</c:v>
                </c:pt>
                <c:pt idx="803">
                  <c:v>1391</c:v>
                </c:pt>
              </c:numCache>
            </c:numRef>
          </c:xVal>
          <c:yVal>
            <c:numRef>
              <c:f>[3]plots!$H$136:$H$939</c:f>
              <c:numCache>
                <c:formatCode>General</c:formatCode>
                <c:ptCount val="804"/>
                <c:pt idx="0">
                  <c:v>0</c:v>
                </c:pt>
                <c:pt idx="1">
                  <c:v>0.20000000298023199</c:v>
                </c:pt>
                <c:pt idx="2">
                  <c:v>0.5</c:v>
                </c:pt>
                <c:pt idx="3">
                  <c:v>0.5</c:v>
                </c:pt>
                <c:pt idx="4">
                  <c:v>0.80000001192092896</c:v>
                </c:pt>
                <c:pt idx="5">
                  <c:v>0.69999998807907104</c:v>
                </c:pt>
                <c:pt idx="6">
                  <c:v>0</c:v>
                </c:pt>
                <c:pt idx="7">
                  <c:v>0</c:v>
                </c:pt>
                <c:pt idx="8">
                  <c:v>0.30000001192092901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0.80000001192092896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0.60000002384185802</c:v>
                </c:pt>
                <c:pt idx="18">
                  <c:v>0.40000000596046398</c:v>
                </c:pt>
                <c:pt idx="19">
                  <c:v>0</c:v>
                </c:pt>
                <c:pt idx="20">
                  <c:v>0.69999998807907104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0.454545468091965</c:v>
                </c:pt>
                <c:pt idx="28">
                  <c:v>0</c:v>
                </c:pt>
                <c:pt idx="29">
                  <c:v>0.909090936183929</c:v>
                </c:pt>
                <c:pt idx="30">
                  <c:v>0.636363625526428</c:v>
                </c:pt>
                <c:pt idx="31">
                  <c:v>0.454545468091965</c:v>
                </c:pt>
                <c:pt idx="32">
                  <c:v>9.0909093618392903E-2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0.454545468091965</c:v>
                </c:pt>
                <c:pt idx="37">
                  <c:v>0.727272748947143</c:v>
                </c:pt>
                <c:pt idx="38">
                  <c:v>0.363636374473572</c:v>
                </c:pt>
                <c:pt idx="39">
                  <c:v>9.0909093618392903E-2</c:v>
                </c:pt>
                <c:pt idx="40">
                  <c:v>0</c:v>
                </c:pt>
                <c:pt idx="41">
                  <c:v>0.909090936183929</c:v>
                </c:pt>
                <c:pt idx="42">
                  <c:v>0</c:v>
                </c:pt>
                <c:pt idx="43">
                  <c:v>0</c:v>
                </c:pt>
                <c:pt idx="44">
                  <c:v>9.0909093618392903E-2</c:v>
                </c:pt>
                <c:pt idx="45">
                  <c:v>0.727272748947143</c:v>
                </c:pt>
                <c:pt idx="46">
                  <c:v>0.545454561710358</c:v>
                </c:pt>
                <c:pt idx="47">
                  <c:v>0.727272748947143</c:v>
                </c:pt>
                <c:pt idx="48">
                  <c:v>0.25</c:v>
                </c:pt>
                <c:pt idx="49">
                  <c:v>1</c:v>
                </c:pt>
                <c:pt idx="50">
                  <c:v>0</c:v>
                </c:pt>
                <c:pt idx="51">
                  <c:v>0.5</c:v>
                </c:pt>
                <c:pt idx="52">
                  <c:v>0.25</c:v>
                </c:pt>
                <c:pt idx="53">
                  <c:v>0.5</c:v>
                </c:pt>
                <c:pt idx="54">
                  <c:v>0.5</c:v>
                </c:pt>
                <c:pt idx="55">
                  <c:v>0</c:v>
                </c:pt>
                <c:pt idx="56">
                  <c:v>0.41666665673255898</c:v>
                </c:pt>
                <c:pt idx="57">
                  <c:v>0.33333334326744102</c:v>
                </c:pt>
                <c:pt idx="58">
                  <c:v>0.33333334326744102</c:v>
                </c:pt>
                <c:pt idx="59">
                  <c:v>0.33333334326744102</c:v>
                </c:pt>
                <c:pt idx="60">
                  <c:v>8.3333335816860199E-2</c:v>
                </c:pt>
                <c:pt idx="61">
                  <c:v>0.16666667163372001</c:v>
                </c:pt>
                <c:pt idx="62">
                  <c:v>0</c:v>
                </c:pt>
                <c:pt idx="63">
                  <c:v>0</c:v>
                </c:pt>
                <c:pt idx="64">
                  <c:v>0.61538463830947898</c:v>
                </c:pt>
                <c:pt idx="65">
                  <c:v>0.38461539149284402</c:v>
                </c:pt>
                <c:pt idx="66">
                  <c:v>0.23076923191547399</c:v>
                </c:pt>
                <c:pt idx="67">
                  <c:v>0.23076923191547399</c:v>
                </c:pt>
                <c:pt idx="68">
                  <c:v>0.23076923191547399</c:v>
                </c:pt>
                <c:pt idx="69">
                  <c:v>0.53846156597137496</c:v>
                </c:pt>
                <c:pt idx="70">
                  <c:v>0.38461539149284402</c:v>
                </c:pt>
                <c:pt idx="71">
                  <c:v>0</c:v>
                </c:pt>
                <c:pt idx="72">
                  <c:v>0.76923078298568703</c:v>
                </c:pt>
                <c:pt idx="73">
                  <c:v>0</c:v>
                </c:pt>
                <c:pt idx="74">
                  <c:v>0.23076923191547399</c:v>
                </c:pt>
                <c:pt idx="75">
                  <c:v>0</c:v>
                </c:pt>
                <c:pt idx="76">
                  <c:v>0.30769231915473899</c:v>
                </c:pt>
                <c:pt idx="77">
                  <c:v>0.53846156597137496</c:v>
                </c:pt>
                <c:pt idx="78">
                  <c:v>0</c:v>
                </c:pt>
                <c:pt idx="79">
                  <c:v>0.28571429848670998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0.21428571641445199</c:v>
                </c:pt>
                <c:pt idx="84">
                  <c:v>0.21428571641445199</c:v>
                </c:pt>
                <c:pt idx="85">
                  <c:v>0.92857140302658103</c:v>
                </c:pt>
                <c:pt idx="86">
                  <c:v>0</c:v>
                </c:pt>
                <c:pt idx="87">
                  <c:v>0.28571429848670998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0.5</c:v>
                </c:pt>
                <c:pt idx="92">
                  <c:v>0</c:v>
                </c:pt>
                <c:pt idx="93">
                  <c:v>0.5</c:v>
                </c:pt>
                <c:pt idx="94">
                  <c:v>0.64285713434219405</c:v>
                </c:pt>
                <c:pt idx="95">
                  <c:v>1</c:v>
                </c:pt>
                <c:pt idx="96">
                  <c:v>0.21428571641445199</c:v>
                </c:pt>
                <c:pt idx="97">
                  <c:v>0.42857143282890298</c:v>
                </c:pt>
                <c:pt idx="98">
                  <c:v>0.64285713434219405</c:v>
                </c:pt>
                <c:pt idx="99">
                  <c:v>0.28571429848670998</c:v>
                </c:pt>
                <c:pt idx="100">
                  <c:v>0.57142859697341897</c:v>
                </c:pt>
                <c:pt idx="101">
                  <c:v>0.46666666865348799</c:v>
                </c:pt>
                <c:pt idx="102">
                  <c:v>0</c:v>
                </c:pt>
                <c:pt idx="103">
                  <c:v>0.40000000596046398</c:v>
                </c:pt>
                <c:pt idx="104">
                  <c:v>0.66666668653488104</c:v>
                </c:pt>
                <c:pt idx="105">
                  <c:v>0</c:v>
                </c:pt>
                <c:pt idx="106">
                  <c:v>0</c:v>
                </c:pt>
                <c:pt idx="107">
                  <c:v>0.53333336114883401</c:v>
                </c:pt>
                <c:pt idx="108">
                  <c:v>0.33333334326744102</c:v>
                </c:pt>
                <c:pt idx="109">
                  <c:v>0.266666680574417</c:v>
                </c:pt>
                <c:pt idx="110">
                  <c:v>0.53333336114883401</c:v>
                </c:pt>
                <c:pt idx="111">
                  <c:v>0.20000000298023199</c:v>
                </c:pt>
                <c:pt idx="112">
                  <c:v>0.73333334922790505</c:v>
                </c:pt>
                <c:pt idx="113">
                  <c:v>0.40000000596046398</c:v>
                </c:pt>
                <c:pt idx="114">
                  <c:v>0.33333334326744102</c:v>
                </c:pt>
                <c:pt idx="115">
                  <c:v>0.46666666865348799</c:v>
                </c:pt>
                <c:pt idx="116">
                  <c:v>0.53333336114883401</c:v>
                </c:pt>
                <c:pt idx="117">
                  <c:v>0</c:v>
                </c:pt>
                <c:pt idx="118">
                  <c:v>1</c:v>
                </c:pt>
                <c:pt idx="119">
                  <c:v>0.93333333730697599</c:v>
                </c:pt>
                <c:pt idx="120">
                  <c:v>0.40000000596046398</c:v>
                </c:pt>
                <c:pt idx="121">
                  <c:v>6.25E-2</c:v>
                </c:pt>
                <c:pt idx="122">
                  <c:v>0.375</c:v>
                </c:pt>
                <c:pt idx="123">
                  <c:v>0.625</c:v>
                </c:pt>
                <c:pt idx="124">
                  <c:v>0.4375</c:v>
                </c:pt>
                <c:pt idx="125">
                  <c:v>0.375</c:v>
                </c:pt>
                <c:pt idx="126">
                  <c:v>0</c:v>
                </c:pt>
                <c:pt idx="127">
                  <c:v>0.3125</c:v>
                </c:pt>
                <c:pt idx="128">
                  <c:v>0.25</c:v>
                </c:pt>
                <c:pt idx="129">
                  <c:v>0.5</c:v>
                </c:pt>
                <c:pt idx="130">
                  <c:v>0.3125</c:v>
                </c:pt>
                <c:pt idx="131">
                  <c:v>0.1875</c:v>
                </c:pt>
                <c:pt idx="132">
                  <c:v>0.4375</c:v>
                </c:pt>
                <c:pt idx="133">
                  <c:v>0</c:v>
                </c:pt>
                <c:pt idx="134">
                  <c:v>0.5625</c:v>
                </c:pt>
                <c:pt idx="135">
                  <c:v>0.176470592617989</c:v>
                </c:pt>
                <c:pt idx="136">
                  <c:v>0</c:v>
                </c:pt>
                <c:pt idx="137">
                  <c:v>0.176470592617989</c:v>
                </c:pt>
                <c:pt idx="138">
                  <c:v>0.29411765933036799</c:v>
                </c:pt>
                <c:pt idx="139">
                  <c:v>0.41176471114158603</c:v>
                </c:pt>
                <c:pt idx="140">
                  <c:v>0.52941179275512695</c:v>
                </c:pt>
                <c:pt idx="141">
                  <c:v>0.35294118523597701</c:v>
                </c:pt>
                <c:pt idx="142">
                  <c:v>0.29411765933036799</c:v>
                </c:pt>
                <c:pt idx="143">
                  <c:v>0.52941179275512695</c:v>
                </c:pt>
                <c:pt idx="144">
                  <c:v>0.64705884456634499</c:v>
                </c:pt>
                <c:pt idx="145">
                  <c:v>0.52941179275512695</c:v>
                </c:pt>
                <c:pt idx="146">
                  <c:v>0</c:v>
                </c:pt>
                <c:pt idx="147">
                  <c:v>0</c:v>
                </c:pt>
                <c:pt idx="148">
                  <c:v>0.176470592617989</c:v>
                </c:pt>
                <c:pt idx="149">
                  <c:v>0</c:v>
                </c:pt>
                <c:pt idx="150">
                  <c:v>0</c:v>
                </c:pt>
                <c:pt idx="151">
                  <c:v>0.38888889551162698</c:v>
                </c:pt>
                <c:pt idx="152">
                  <c:v>5.55555559694767E-2</c:v>
                </c:pt>
                <c:pt idx="153">
                  <c:v>0.77777779102325395</c:v>
                </c:pt>
                <c:pt idx="154">
                  <c:v>0.38888889551162698</c:v>
                </c:pt>
                <c:pt idx="155">
                  <c:v>0</c:v>
                </c:pt>
                <c:pt idx="156">
                  <c:v>0.55555558204650901</c:v>
                </c:pt>
                <c:pt idx="157">
                  <c:v>0.27777779102325401</c:v>
                </c:pt>
                <c:pt idx="158">
                  <c:v>0</c:v>
                </c:pt>
                <c:pt idx="159">
                  <c:v>0</c:v>
                </c:pt>
                <c:pt idx="160">
                  <c:v>0.5</c:v>
                </c:pt>
                <c:pt idx="161">
                  <c:v>0</c:v>
                </c:pt>
                <c:pt idx="162">
                  <c:v>0</c:v>
                </c:pt>
                <c:pt idx="163">
                  <c:v>0.38888889551162698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0.105263158679008</c:v>
                </c:pt>
                <c:pt idx="168">
                  <c:v>0.36842104792594899</c:v>
                </c:pt>
                <c:pt idx="169">
                  <c:v>0.15789473056793199</c:v>
                </c:pt>
                <c:pt idx="170">
                  <c:v>0</c:v>
                </c:pt>
                <c:pt idx="171">
                  <c:v>0.210526317358017</c:v>
                </c:pt>
                <c:pt idx="172">
                  <c:v>0.31578946113586398</c:v>
                </c:pt>
                <c:pt idx="173">
                  <c:v>0</c:v>
                </c:pt>
                <c:pt idx="174">
                  <c:v>0</c:v>
                </c:pt>
                <c:pt idx="175">
                  <c:v>0.52631580829620395</c:v>
                </c:pt>
                <c:pt idx="176">
                  <c:v>0.26315790414810197</c:v>
                </c:pt>
                <c:pt idx="177">
                  <c:v>0.30000001192092901</c:v>
                </c:pt>
                <c:pt idx="178">
                  <c:v>0</c:v>
                </c:pt>
                <c:pt idx="179">
                  <c:v>0.15000000596046401</c:v>
                </c:pt>
                <c:pt idx="180">
                  <c:v>0.80000001192092896</c:v>
                </c:pt>
                <c:pt idx="181">
                  <c:v>0</c:v>
                </c:pt>
                <c:pt idx="182">
                  <c:v>0</c:v>
                </c:pt>
                <c:pt idx="183">
                  <c:v>0.64999997615814198</c:v>
                </c:pt>
                <c:pt idx="184">
                  <c:v>0</c:v>
                </c:pt>
                <c:pt idx="185">
                  <c:v>0</c:v>
                </c:pt>
                <c:pt idx="186">
                  <c:v>0.5</c:v>
                </c:pt>
                <c:pt idx="187">
                  <c:v>0.64999997615814198</c:v>
                </c:pt>
                <c:pt idx="188">
                  <c:v>0.69999998807907104</c:v>
                </c:pt>
                <c:pt idx="189">
                  <c:v>0.25</c:v>
                </c:pt>
                <c:pt idx="190">
                  <c:v>0.5</c:v>
                </c:pt>
                <c:pt idx="191">
                  <c:v>0.30000001192092901</c:v>
                </c:pt>
                <c:pt idx="192">
                  <c:v>0</c:v>
                </c:pt>
                <c:pt idx="193">
                  <c:v>0.34999999403953502</c:v>
                </c:pt>
                <c:pt idx="194">
                  <c:v>0.75</c:v>
                </c:pt>
                <c:pt idx="195">
                  <c:v>4.76190485060215E-2</c:v>
                </c:pt>
                <c:pt idx="196">
                  <c:v>0</c:v>
                </c:pt>
                <c:pt idx="197">
                  <c:v>0.66666668653488104</c:v>
                </c:pt>
                <c:pt idx="198">
                  <c:v>0.190476194024086</c:v>
                </c:pt>
                <c:pt idx="199">
                  <c:v>0</c:v>
                </c:pt>
                <c:pt idx="200">
                  <c:v>0.57142859697341897</c:v>
                </c:pt>
                <c:pt idx="201">
                  <c:v>0.14285714924335499</c:v>
                </c:pt>
                <c:pt idx="202">
                  <c:v>0.28571429848670998</c:v>
                </c:pt>
                <c:pt idx="203">
                  <c:v>0.33333334326744102</c:v>
                </c:pt>
                <c:pt idx="204">
                  <c:v>0.33333334326744102</c:v>
                </c:pt>
                <c:pt idx="205">
                  <c:v>0.33333334326744102</c:v>
                </c:pt>
                <c:pt idx="206">
                  <c:v>0.33333334326744102</c:v>
                </c:pt>
                <c:pt idx="207">
                  <c:v>0</c:v>
                </c:pt>
                <c:pt idx="208">
                  <c:v>0.545454561710358</c:v>
                </c:pt>
                <c:pt idx="209">
                  <c:v>0</c:v>
                </c:pt>
                <c:pt idx="210">
                  <c:v>0</c:v>
                </c:pt>
                <c:pt idx="211">
                  <c:v>0.318181812763214</c:v>
                </c:pt>
                <c:pt idx="212">
                  <c:v>0.136363640427589</c:v>
                </c:pt>
                <c:pt idx="213">
                  <c:v>0.545454561710358</c:v>
                </c:pt>
                <c:pt idx="214">
                  <c:v>0</c:v>
                </c:pt>
                <c:pt idx="215">
                  <c:v>0</c:v>
                </c:pt>
                <c:pt idx="216">
                  <c:v>0.545454561710358</c:v>
                </c:pt>
                <c:pt idx="217">
                  <c:v>0</c:v>
                </c:pt>
                <c:pt idx="218">
                  <c:v>0.454545468091965</c:v>
                </c:pt>
                <c:pt idx="219">
                  <c:v>0.318181812763214</c:v>
                </c:pt>
                <c:pt idx="220">
                  <c:v>0.454545468091965</c:v>
                </c:pt>
                <c:pt idx="221">
                  <c:v>0.772727251052856</c:v>
                </c:pt>
                <c:pt idx="222">
                  <c:v>0.636363625526428</c:v>
                </c:pt>
                <c:pt idx="223">
                  <c:v>0.5</c:v>
                </c:pt>
                <c:pt idx="224">
                  <c:v>0.434782594442368</c:v>
                </c:pt>
                <c:pt idx="225">
                  <c:v>0</c:v>
                </c:pt>
                <c:pt idx="226">
                  <c:v>0.26086956262588501</c:v>
                </c:pt>
                <c:pt idx="227">
                  <c:v>0.60869562625884999</c:v>
                </c:pt>
                <c:pt idx="228">
                  <c:v>0.60869562625884999</c:v>
                </c:pt>
                <c:pt idx="229">
                  <c:v>0.52173912525177002</c:v>
                </c:pt>
                <c:pt idx="230">
                  <c:v>0.26086956262588501</c:v>
                </c:pt>
                <c:pt idx="231">
                  <c:v>0.82608693838119496</c:v>
                </c:pt>
                <c:pt idx="232">
                  <c:v>0.26086956262588501</c:v>
                </c:pt>
                <c:pt idx="233">
                  <c:v>0.52173912525177002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0.17391304671764399</c:v>
                </c:pt>
                <c:pt idx="239">
                  <c:v>0.60869562625884999</c:v>
                </c:pt>
                <c:pt idx="240">
                  <c:v>0</c:v>
                </c:pt>
                <c:pt idx="241">
                  <c:v>0.33333334326744102</c:v>
                </c:pt>
                <c:pt idx="242">
                  <c:v>0</c:v>
                </c:pt>
                <c:pt idx="243">
                  <c:v>0.70833331346511796</c:v>
                </c:pt>
                <c:pt idx="244">
                  <c:v>4.1666667908430099E-2</c:v>
                </c:pt>
                <c:pt idx="245">
                  <c:v>0.41666665673255898</c:v>
                </c:pt>
                <c:pt idx="246">
                  <c:v>0.16666667163372001</c:v>
                </c:pt>
                <c:pt idx="247">
                  <c:v>0.125</c:v>
                </c:pt>
                <c:pt idx="248">
                  <c:v>0.41666665673255898</c:v>
                </c:pt>
                <c:pt idx="249">
                  <c:v>0.375</c:v>
                </c:pt>
                <c:pt idx="250">
                  <c:v>0</c:v>
                </c:pt>
                <c:pt idx="251">
                  <c:v>0.125</c:v>
                </c:pt>
                <c:pt idx="252">
                  <c:v>0.5</c:v>
                </c:pt>
                <c:pt idx="253">
                  <c:v>0</c:v>
                </c:pt>
                <c:pt idx="254">
                  <c:v>0.54166668653488204</c:v>
                </c:pt>
                <c:pt idx="255">
                  <c:v>0.41666665673255898</c:v>
                </c:pt>
                <c:pt idx="256">
                  <c:v>0.58333331346511796</c:v>
                </c:pt>
                <c:pt idx="257">
                  <c:v>7.9999998211860601E-2</c:v>
                </c:pt>
                <c:pt idx="258">
                  <c:v>0.15999999642372101</c:v>
                </c:pt>
                <c:pt idx="259">
                  <c:v>0.15999999642372101</c:v>
                </c:pt>
                <c:pt idx="260">
                  <c:v>0.83999997377395597</c:v>
                </c:pt>
                <c:pt idx="261">
                  <c:v>0</c:v>
                </c:pt>
                <c:pt idx="262">
                  <c:v>0.479999989271164</c:v>
                </c:pt>
                <c:pt idx="263">
                  <c:v>0</c:v>
                </c:pt>
                <c:pt idx="264">
                  <c:v>0.36000001430511502</c:v>
                </c:pt>
                <c:pt idx="265">
                  <c:v>0.63999998569488503</c:v>
                </c:pt>
                <c:pt idx="266">
                  <c:v>0.56000000238418601</c:v>
                </c:pt>
                <c:pt idx="267">
                  <c:v>0</c:v>
                </c:pt>
                <c:pt idx="268">
                  <c:v>0</c:v>
                </c:pt>
                <c:pt idx="269">
                  <c:v>0.36000001430511502</c:v>
                </c:pt>
                <c:pt idx="270">
                  <c:v>0.56000000238418601</c:v>
                </c:pt>
                <c:pt idx="271">
                  <c:v>0</c:v>
                </c:pt>
                <c:pt idx="272">
                  <c:v>0.115384615957737</c:v>
                </c:pt>
                <c:pt idx="273">
                  <c:v>0.26923078298568698</c:v>
                </c:pt>
                <c:pt idx="274">
                  <c:v>0.30769231915473899</c:v>
                </c:pt>
                <c:pt idx="275">
                  <c:v>0.53846156597137496</c:v>
                </c:pt>
                <c:pt idx="276">
                  <c:v>0.46153846383094799</c:v>
                </c:pt>
                <c:pt idx="277">
                  <c:v>0.42307692766189597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0.38461539149284402</c:v>
                </c:pt>
                <c:pt idx="282">
                  <c:v>0.5</c:v>
                </c:pt>
                <c:pt idx="283">
                  <c:v>0.38461539149284402</c:v>
                </c:pt>
                <c:pt idx="284">
                  <c:v>0.46153846383094799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7.4074074625968905E-2</c:v>
                </c:pt>
                <c:pt idx="289">
                  <c:v>0.259259253740311</c:v>
                </c:pt>
                <c:pt idx="290">
                  <c:v>0.33333334326744102</c:v>
                </c:pt>
                <c:pt idx="291">
                  <c:v>0</c:v>
                </c:pt>
                <c:pt idx="292">
                  <c:v>0.59259259700775102</c:v>
                </c:pt>
                <c:pt idx="293">
                  <c:v>0.259259253740311</c:v>
                </c:pt>
                <c:pt idx="294">
                  <c:v>0.40740740299224898</c:v>
                </c:pt>
                <c:pt idx="295">
                  <c:v>0.481481492519379</c:v>
                </c:pt>
                <c:pt idx="296">
                  <c:v>0.81481480598449696</c:v>
                </c:pt>
                <c:pt idx="297">
                  <c:v>0.40740740299224898</c:v>
                </c:pt>
                <c:pt idx="298">
                  <c:v>0.62962961196899403</c:v>
                </c:pt>
                <c:pt idx="299">
                  <c:v>0</c:v>
                </c:pt>
                <c:pt idx="300">
                  <c:v>0.29629629850387601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3.5714287310838699E-2</c:v>
                </c:pt>
                <c:pt idx="305">
                  <c:v>0</c:v>
                </c:pt>
                <c:pt idx="306">
                  <c:v>0.35714286565780601</c:v>
                </c:pt>
                <c:pt idx="307">
                  <c:v>0</c:v>
                </c:pt>
                <c:pt idx="308">
                  <c:v>0.42857143282890298</c:v>
                </c:pt>
                <c:pt idx="309">
                  <c:v>0.39285713434219399</c:v>
                </c:pt>
                <c:pt idx="310">
                  <c:v>0.35714286565780601</c:v>
                </c:pt>
                <c:pt idx="311">
                  <c:v>0.42857143282890298</c:v>
                </c:pt>
                <c:pt idx="312">
                  <c:v>0.46428570151329002</c:v>
                </c:pt>
                <c:pt idx="313">
                  <c:v>0.21428571641445199</c:v>
                </c:pt>
                <c:pt idx="314">
                  <c:v>0.39285713434219399</c:v>
                </c:pt>
                <c:pt idx="315">
                  <c:v>0.53571426868438698</c:v>
                </c:pt>
                <c:pt idx="316">
                  <c:v>0.137931033968925</c:v>
                </c:pt>
                <c:pt idx="317">
                  <c:v>0.24137930572032901</c:v>
                </c:pt>
                <c:pt idx="318">
                  <c:v>0.51724135875701904</c:v>
                </c:pt>
                <c:pt idx="319">
                  <c:v>0.37931033968925498</c:v>
                </c:pt>
                <c:pt idx="320">
                  <c:v>0.31034481525421098</c:v>
                </c:pt>
                <c:pt idx="321">
                  <c:v>0.172413796186447</c:v>
                </c:pt>
                <c:pt idx="322">
                  <c:v>3.4482758492231397E-2</c:v>
                </c:pt>
                <c:pt idx="323">
                  <c:v>0.65517240762710605</c:v>
                </c:pt>
                <c:pt idx="324">
                  <c:v>0</c:v>
                </c:pt>
                <c:pt idx="325">
                  <c:v>0.56666666269302401</c:v>
                </c:pt>
                <c:pt idx="326">
                  <c:v>0.46666666865348799</c:v>
                </c:pt>
                <c:pt idx="327">
                  <c:v>0.233333334326744</c:v>
                </c:pt>
                <c:pt idx="328">
                  <c:v>0.46666666865348799</c:v>
                </c:pt>
                <c:pt idx="329">
                  <c:v>0.5</c:v>
                </c:pt>
                <c:pt idx="330">
                  <c:v>0</c:v>
                </c:pt>
                <c:pt idx="331">
                  <c:v>0</c:v>
                </c:pt>
                <c:pt idx="332">
                  <c:v>0.73333334922790505</c:v>
                </c:pt>
                <c:pt idx="333">
                  <c:v>0</c:v>
                </c:pt>
                <c:pt idx="334">
                  <c:v>0.76666665077209495</c:v>
                </c:pt>
                <c:pt idx="335">
                  <c:v>0.5</c:v>
                </c:pt>
                <c:pt idx="336">
                  <c:v>0</c:v>
                </c:pt>
                <c:pt idx="337">
                  <c:v>1</c:v>
                </c:pt>
                <c:pt idx="338">
                  <c:v>0.10000000149011599</c:v>
                </c:pt>
                <c:pt idx="339">
                  <c:v>0</c:v>
                </c:pt>
                <c:pt idx="340">
                  <c:v>0.225806444883347</c:v>
                </c:pt>
                <c:pt idx="341">
                  <c:v>0</c:v>
                </c:pt>
                <c:pt idx="342">
                  <c:v>0</c:v>
                </c:pt>
                <c:pt idx="343">
                  <c:v>0.161290317773819</c:v>
                </c:pt>
                <c:pt idx="344">
                  <c:v>0</c:v>
                </c:pt>
                <c:pt idx="345">
                  <c:v>0.41935482621192899</c:v>
                </c:pt>
                <c:pt idx="346">
                  <c:v>0.451612889766693</c:v>
                </c:pt>
                <c:pt idx="347">
                  <c:v>0.35483869910240201</c:v>
                </c:pt>
                <c:pt idx="348">
                  <c:v>0.41935482621192899</c:v>
                </c:pt>
                <c:pt idx="349">
                  <c:v>0.67741936445236195</c:v>
                </c:pt>
                <c:pt idx="350">
                  <c:v>0</c:v>
                </c:pt>
                <c:pt idx="351">
                  <c:v>0.28125</c:v>
                </c:pt>
                <c:pt idx="352">
                  <c:v>0.53125</c:v>
                </c:pt>
                <c:pt idx="353">
                  <c:v>0.53125</c:v>
                </c:pt>
                <c:pt idx="354">
                  <c:v>9.375E-2</c:v>
                </c:pt>
                <c:pt idx="355">
                  <c:v>0.4375</c:v>
                </c:pt>
                <c:pt idx="356">
                  <c:v>0.59375</c:v>
                </c:pt>
                <c:pt idx="357">
                  <c:v>0</c:v>
                </c:pt>
                <c:pt idx="358">
                  <c:v>0</c:v>
                </c:pt>
                <c:pt idx="359">
                  <c:v>0.71875</c:v>
                </c:pt>
                <c:pt idx="360">
                  <c:v>0.375</c:v>
                </c:pt>
                <c:pt idx="361">
                  <c:v>0.15151515603065499</c:v>
                </c:pt>
                <c:pt idx="362">
                  <c:v>0.363636374473572</c:v>
                </c:pt>
                <c:pt idx="363">
                  <c:v>0.121212124824524</c:v>
                </c:pt>
                <c:pt idx="364">
                  <c:v>0.21212121844291701</c:v>
                </c:pt>
                <c:pt idx="365">
                  <c:v>0.42424243688583402</c:v>
                </c:pt>
                <c:pt idx="366">
                  <c:v>0.454545468091965</c:v>
                </c:pt>
                <c:pt idx="367">
                  <c:v>0.272727280855179</c:v>
                </c:pt>
                <c:pt idx="368">
                  <c:v>0.30303031206130998</c:v>
                </c:pt>
                <c:pt idx="369">
                  <c:v>0.39393940567970298</c:v>
                </c:pt>
                <c:pt idx="370">
                  <c:v>6.0606062412261998E-2</c:v>
                </c:pt>
                <c:pt idx="371">
                  <c:v>0.24242424964904799</c:v>
                </c:pt>
                <c:pt idx="372">
                  <c:v>0</c:v>
                </c:pt>
                <c:pt idx="373">
                  <c:v>0.363636374473572</c:v>
                </c:pt>
                <c:pt idx="374">
                  <c:v>0.26470589637756298</c:v>
                </c:pt>
                <c:pt idx="375">
                  <c:v>0.38235294818878202</c:v>
                </c:pt>
                <c:pt idx="376">
                  <c:v>0</c:v>
                </c:pt>
                <c:pt idx="377">
                  <c:v>2.9411764815449701E-2</c:v>
                </c:pt>
                <c:pt idx="378">
                  <c:v>0</c:v>
                </c:pt>
                <c:pt idx="379">
                  <c:v>0.5</c:v>
                </c:pt>
                <c:pt idx="380">
                  <c:v>0.117647059261799</c:v>
                </c:pt>
                <c:pt idx="381">
                  <c:v>0.68571430444717396</c:v>
                </c:pt>
                <c:pt idx="382">
                  <c:v>0</c:v>
                </c:pt>
                <c:pt idx="383">
                  <c:v>0.45714285969734197</c:v>
                </c:pt>
                <c:pt idx="384">
                  <c:v>0.48571428656578097</c:v>
                </c:pt>
                <c:pt idx="385">
                  <c:v>0.17142857611179399</c:v>
                </c:pt>
                <c:pt idx="386">
                  <c:v>0.54285717010498002</c:v>
                </c:pt>
                <c:pt idx="387">
                  <c:v>0</c:v>
                </c:pt>
                <c:pt idx="388">
                  <c:v>0.17142857611179399</c:v>
                </c:pt>
                <c:pt idx="389">
                  <c:v>0.48571428656578097</c:v>
                </c:pt>
                <c:pt idx="390">
                  <c:v>0</c:v>
                </c:pt>
                <c:pt idx="391">
                  <c:v>0</c:v>
                </c:pt>
                <c:pt idx="392">
                  <c:v>0.36111110448837302</c:v>
                </c:pt>
                <c:pt idx="393">
                  <c:v>0</c:v>
                </c:pt>
                <c:pt idx="394">
                  <c:v>0.41666665673255898</c:v>
                </c:pt>
                <c:pt idx="395">
                  <c:v>0.22222222387790699</c:v>
                </c:pt>
                <c:pt idx="396">
                  <c:v>0.61111110448837302</c:v>
                </c:pt>
                <c:pt idx="397">
                  <c:v>0.25</c:v>
                </c:pt>
                <c:pt idx="398">
                  <c:v>0</c:v>
                </c:pt>
                <c:pt idx="399">
                  <c:v>0.30555555224418601</c:v>
                </c:pt>
                <c:pt idx="400">
                  <c:v>0.5</c:v>
                </c:pt>
                <c:pt idx="401">
                  <c:v>0.5</c:v>
                </c:pt>
                <c:pt idx="402">
                  <c:v>0.43243244290351901</c:v>
                </c:pt>
                <c:pt idx="403">
                  <c:v>0</c:v>
                </c:pt>
                <c:pt idx="404">
                  <c:v>0.48648649454116799</c:v>
                </c:pt>
                <c:pt idx="405">
                  <c:v>0.51351350545883201</c:v>
                </c:pt>
                <c:pt idx="406">
                  <c:v>0.48648649454116799</c:v>
                </c:pt>
                <c:pt idx="407">
                  <c:v>0.64864861965179399</c:v>
                </c:pt>
                <c:pt idx="408">
                  <c:v>0.243243247270584</c:v>
                </c:pt>
                <c:pt idx="409">
                  <c:v>0</c:v>
                </c:pt>
                <c:pt idx="410">
                  <c:v>0.27027025818824801</c:v>
                </c:pt>
                <c:pt idx="411">
                  <c:v>0</c:v>
                </c:pt>
                <c:pt idx="412">
                  <c:v>0.55263155698776201</c:v>
                </c:pt>
                <c:pt idx="413">
                  <c:v>0.57894736528396595</c:v>
                </c:pt>
                <c:pt idx="414">
                  <c:v>0.31578946113586398</c:v>
                </c:pt>
                <c:pt idx="415">
                  <c:v>0.42105263471603399</c:v>
                </c:pt>
                <c:pt idx="416">
                  <c:v>0.473684221506119</c:v>
                </c:pt>
                <c:pt idx="417">
                  <c:v>0</c:v>
                </c:pt>
                <c:pt idx="418">
                  <c:v>0.20512820780277299</c:v>
                </c:pt>
                <c:pt idx="419">
                  <c:v>0</c:v>
                </c:pt>
                <c:pt idx="420">
                  <c:v>0.28205129504203802</c:v>
                </c:pt>
                <c:pt idx="421">
                  <c:v>0.56410259008407604</c:v>
                </c:pt>
                <c:pt idx="422">
                  <c:v>0.28205129504203802</c:v>
                </c:pt>
                <c:pt idx="423">
                  <c:v>0.42500001192092901</c:v>
                </c:pt>
                <c:pt idx="424">
                  <c:v>0.40000000596046398</c:v>
                </c:pt>
                <c:pt idx="425">
                  <c:v>0</c:v>
                </c:pt>
                <c:pt idx="426">
                  <c:v>0.40000000596046398</c:v>
                </c:pt>
                <c:pt idx="427">
                  <c:v>0.375</c:v>
                </c:pt>
                <c:pt idx="428">
                  <c:v>0.34999999403953502</c:v>
                </c:pt>
                <c:pt idx="429">
                  <c:v>0.31707316637039201</c:v>
                </c:pt>
                <c:pt idx="430">
                  <c:v>0</c:v>
                </c:pt>
                <c:pt idx="431">
                  <c:v>0</c:v>
                </c:pt>
                <c:pt idx="432">
                  <c:v>7.3170728981494904E-2</c:v>
                </c:pt>
                <c:pt idx="433">
                  <c:v>0.414634138345718</c:v>
                </c:pt>
                <c:pt idx="434">
                  <c:v>0</c:v>
                </c:pt>
                <c:pt idx="435">
                  <c:v>0</c:v>
                </c:pt>
                <c:pt idx="436">
                  <c:v>0.39024388790130599</c:v>
                </c:pt>
                <c:pt idx="437">
                  <c:v>0</c:v>
                </c:pt>
                <c:pt idx="438">
                  <c:v>0.51219511032104503</c:v>
                </c:pt>
                <c:pt idx="439">
                  <c:v>0.30952382087707497</c:v>
                </c:pt>
                <c:pt idx="440">
                  <c:v>0.52380955219268799</c:v>
                </c:pt>
                <c:pt idx="441">
                  <c:v>0</c:v>
                </c:pt>
                <c:pt idx="442">
                  <c:v>0</c:v>
                </c:pt>
                <c:pt idx="443">
                  <c:v>0.71428573131561302</c:v>
                </c:pt>
                <c:pt idx="444">
                  <c:v>0</c:v>
                </c:pt>
                <c:pt idx="445">
                  <c:v>0.52380955219268799</c:v>
                </c:pt>
                <c:pt idx="446">
                  <c:v>0.42857143282890298</c:v>
                </c:pt>
                <c:pt idx="447">
                  <c:v>0.54761904478073098</c:v>
                </c:pt>
                <c:pt idx="448">
                  <c:v>0.5</c:v>
                </c:pt>
                <c:pt idx="449">
                  <c:v>0.20930232107639299</c:v>
                </c:pt>
                <c:pt idx="450">
                  <c:v>0</c:v>
                </c:pt>
                <c:pt idx="451">
                  <c:v>0.41860464215278598</c:v>
                </c:pt>
                <c:pt idx="452">
                  <c:v>0</c:v>
                </c:pt>
                <c:pt idx="453">
                  <c:v>0.39534884691238398</c:v>
                </c:pt>
                <c:pt idx="454">
                  <c:v>0.23255814611911799</c:v>
                </c:pt>
                <c:pt idx="455">
                  <c:v>0.53488373756408703</c:v>
                </c:pt>
                <c:pt idx="456">
                  <c:v>0.20930232107639299</c:v>
                </c:pt>
                <c:pt idx="457">
                  <c:v>0.227272734045982</c:v>
                </c:pt>
                <c:pt idx="458">
                  <c:v>0.340909093618393</c:v>
                </c:pt>
                <c:pt idx="459">
                  <c:v>9.0909093618392903E-2</c:v>
                </c:pt>
                <c:pt idx="460">
                  <c:v>0.659090936183929</c:v>
                </c:pt>
                <c:pt idx="461">
                  <c:v>0.818181812763214</c:v>
                </c:pt>
                <c:pt idx="462">
                  <c:v>0</c:v>
                </c:pt>
                <c:pt idx="463">
                  <c:v>0.244444444775581</c:v>
                </c:pt>
                <c:pt idx="464">
                  <c:v>0</c:v>
                </c:pt>
                <c:pt idx="465">
                  <c:v>0.33333334326744102</c:v>
                </c:pt>
                <c:pt idx="466">
                  <c:v>0.35555556416511502</c:v>
                </c:pt>
                <c:pt idx="467">
                  <c:v>0.44444444775581399</c:v>
                </c:pt>
                <c:pt idx="468">
                  <c:v>0.62222224473953203</c:v>
                </c:pt>
                <c:pt idx="469">
                  <c:v>0.28888890147209201</c:v>
                </c:pt>
                <c:pt idx="470">
                  <c:v>0.34782609343528698</c:v>
                </c:pt>
                <c:pt idx="471">
                  <c:v>0.41304346919059798</c:v>
                </c:pt>
                <c:pt idx="472">
                  <c:v>0.152173906564713</c:v>
                </c:pt>
                <c:pt idx="473">
                  <c:v>0.23913043737411499</c:v>
                </c:pt>
                <c:pt idx="474">
                  <c:v>0.26086956262588501</c:v>
                </c:pt>
                <c:pt idx="475">
                  <c:v>0.19565217196941401</c:v>
                </c:pt>
                <c:pt idx="476">
                  <c:v>0</c:v>
                </c:pt>
                <c:pt idx="477">
                  <c:v>0.46808511018753002</c:v>
                </c:pt>
                <c:pt idx="478">
                  <c:v>0.595744669437408</c:v>
                </c:pt>
                <c:pt idx="479">
                  <c:v>0.106382980942726</c:v>
                </c:pt>
                <c:pt idx="480">
                  <c:v>0</c:v>
                </c:pt>
                <c:pt idx="481">
                  <c:v>0.191489368677139</c:v>
                </c:pt>
                <c:pt idx="482">
                  <c:v>0.42553192377090499</c:v>
                </c:pt>
                <c:pt idx="483">
                  <c:v>0.55319148302078203</c:v>
                </c:pt>
                <c:pt idx="484">
                  <c:v>0</c:v>
                </c:pt>
                <c:pt idx="485">
                  <c:v>0.23404255509376501</c:v>
                </c:pt>
                <c:pt idx="486">
                  <c:v>0</c:v>
                </c:pt>
                <c:pt idx="487">
                  <c:v>0.297872334718704</c:v>
                </c:pt>
                <c:pt idx="488">
                  <c:v>0.404255330562592</c:v>
                </c:pt>
                <c:pt idx="489">
                  <c:v>0.33333334326744102</c:v>
                </c:pt>
                <c:pt idx="490">
                  <c:v>0</c:v>
                </c:pt>
                <c:pt idx="491">
                  <c:v>0.47916665673255898</c:v>
                </c:pt>
                <c:pt idx="492">
                  <c:v>0.5</c:v>
                </c:pt>
                <c:pt idx="493">
                  <c:v>0</c:v>
                </c:pt>
                <c:pt idx="494">
                  <c:v>0.125</c:v>
                </c:pt>
                <c:pt idx="495">
                  <c:v>0.41666665673255898</c:v>
                </c:pt>
                <c:pt idx="496">
                  <c:v>0.375</c:v>
                </c:pt>
                <c:pt idx="497">
                  <c:v>0.244897961616516</c:v>
                </c:pt>
                <c:pt idx="498">
                  <c:v>0.55102038383483898</c:v>
                </c:pt>
                <c:pt idx="499">
                  <c:v>0.34693878889083901</c:v>
                </c:pt>
                <c:pt idx="500">
                  <c:v>0.367346942424774</c:v>
                </c:pt>
                <c:pt idx="501">
                  <c:v>0</c:v>
                </c:pt>
                <c:pt idx="502">
                  <c:v>0.244897961616516</c:v>
                </c:pt>
                <c:pt idx="503">
                  <c:v>0.22448979318141901</c:v>
                </c:pt>
                <c:pt idx="504">
                  <c:v>0.55102038383483898</c:v>
                </c:pt>
                <c:pt idx="505">
                  <c:v>0.38775509595870999</c:v>
                </c:pt>
                <c:pt idx="506">
                  <c:v>0.479999989271164</c:v>
                </c:pt>
                <c:pt idx="507">
                  <c:v>0</c:v>
                </c:pt>
                <c:pt idx="508">
                  <c:v>0</c:v>
                </c:pt>
                <c:pt idx="509">
                  <c:v>0.18000000715255701</c:v>
                </c:pt>
                <c:pt idx="510">
                  <c:v>0.20000000298023199</c:v>
                </c:pt>
                <c:pt idx="511">
                  <c:v>0.18000000715255701</c:v>
                </c:pt>
                <c:pt idx="512">
                  <c:v>0.15686275064945199</c:v>
                </c:pt>
                <c:pt idx="513">
                  <c:v>0.274509817361832</c:v>
                </c:pt>
                <c:pt idx="514">
                  <c:v>0.37254902720451299</c:v>
                </c:pt>
                <c:pt idx="515">
                  <c:v>0</c:v>
                </c:pt>
                <c:pt idx="516">
                  <c:v>0.68627452850341797</c:v>
                </c:pt>
                <c:pt idx="517">
                  <c:v>0</c:v>
                </c:pt>
                <c:pt idx="518">
                  <c:v>0.15384615957737</c:v>
                </c:pt>
                <c:pt idx="519">
                  <c:v>0.19230769574642201</c:v>
                </c:pt>
                <c:pt idx="520">
                  <c:v>0.23076923191547399</c:v>
                </c:pt>
                <c:pt idx="521">
                  <c:v>0.42307692766189597</c:v>
                </c:pt>
                <c:pt idx="522">
                  <c:v>0.48076921701431302</c:v>
                </c:pt>
                <c:pt idx="523">
                  <c:v>0.36538460850715598</c:v>
                </c:pt>
                <c:pt idx="524">
                  <c:v>0.396226406097412</c:v>
                </c:pt>
                <c:pt idx="525">
                  <c:v>0.50943398475646995</c:v>
                </c:pt>
                <c:pt idx="526">
                  <c:v>0.64150941371917702</c:v>
                </c:pt>
                <c:pt idx="527">
                  <c:v>0.43396225571632402</c:v>
                </c:pt>
                <c:pt idx="528">
                  <c:v>0</c:v>
                </c:pt>
                <c:pt idx="529">
                  <c:v>0.52830189466476396</c:v>
                </c:pt>
                <c:pt idx="530">
                  <c:v>0.240740746259689</c:v>
                </c:pt>
                <c:pt idx="531">
                  <c:v>0.33333334326744102</c:v>
                </c:pt>
                <c:pt idx="532">
                  <c:v>7.4074074625968905E-2</c:v>
                </c:pt>
                <c:pt idx="533">
                  <c:v>0</c:v>
                </c:pt>
                <c:pt idx="534">
                  <c:v>0.25454545021057101</c:v>
                </c:pt>
                <c:pt idx="535">
                  <c:v>0.16363635659217801</c:v>
                </c:pt>
                <c:pt idx="536">
                  <c:v>0.40000000596046398</c:v>
                </c:pt>
                <c:pt idx="537">
                  <c:v>0.363636374473572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0.47272726893424999</c:v>
                </c:pt>
                <c:pt idx="542">
                  <c:v>0.56363636255264304</c:v>
                </c:pt>
                <c:pt idx="543">
                  <c:v>0.35714286565780601</c:v>
                </c:pt>
                <c:pt idx="544">
                  <c:v>0.46428570151329002</c:v>
                </c:pt>
                <c:pt idx="545">
                  <c:v>0.46428570151329002</c:v>
                </c:pt>
                <c:pt idx="546">
                  <c:v>0.46428570151329002</c:v>
                </c:pt>
                <c:pt idx="547">
                  <c:v>0.46428570151329002</c:v>
                </c:pt>
                <c:pt idx="548">
                  <c:v>0.49122807383537298</c:v>
                </c:pt>
                <c:pt idx="549">
                  <c:v>0.33333334326744102</c:v>
                </c:pt>
                <c:pt idx="550">
                  <c:v>0.22807016968727101</c:v>
                </c:pt>
                <c:pt idx="551">
                  <c:v>0.175438597798347</c:v>
                </c:pt>
                <c:pt idx="552">
                  <c:v>0.37931033968925498</c:v>
                </c:pt>
                <c:pt idx="553">
                  <c:v>0.137931033968925</c:v>
                </c:pt>
                <c:pt idx="554">
                  <c:v>0.15517240762710599</c:v>
                </c:pt>
                <c:pt idx="555">
                  <c:v>0.20689655840396901</c:v>
                </c:pt>
                <c:pt idx="556">
                  <c:v>0.431034475564957</c:v>
                </c:pt>
                <c:pt idx="557">
                  <c:v>0.77586209774017301</c:v>
                </c:pt>
                <c:pt idx="558">
                  <c:v>0.47457626461982699</c:v>
                </c:pt>
                <c:pt idx="559">
                  <c:v>0.440677970647812</c:v>
                </c:pt>
                <c:pt idx="560">
                  <c:v>0</c:v>
                </c:pt>
                <c:pt idx="561">
                  <c:v>0.237288132309914</c:v>
                </c:pt>
                <c:pt idx="562">
                  <c:v>0.58333331346511796</c:v>
                </c:pt>
                <c:pt idx="563">
                  <c:v>0.21666666865348799</c:v>
                </c:pt>
                <c:pt idx="564">
                  <c:v>0.46666666865348799</c:v>
                </c:pt>
                <c:pt idx="565">
                  <c:v>0.40983605384826699</c:v>
                </c:pt>
                <c:pt idx="566">
                  <c:v>0.39344263076782199</c:v>
                </c:pt>
                <c:pt idx="567">
                  <c:v>0</c:v>
                </c:pt>
                <c:pt idx="568">
                  <c:v>0</c:v>
                </c:pt>
                <c:pt idx="569">
                  <c:v>0.34426230192184398</c:v>
                </c:pt>
                <c:pt idx="570">
                  <c:v>0.65573769807815496</c:v>
                </c:pt>
                <c:pt idx="571">
                  <c:v>0.114754095673561</c:v>
                </c:pt>
                <c:pt idx="572">
                  <c:v>0.37704917788505499</c:v>
                </c:pt>
                <c:pt idx="573">
                  <c:v>0.36065572500228898</c:v>
                </c:pt>
                <c:pt idx="574">
                  <c:v>1.61290317773819E-2</c:v>
                </c:pt>
                <c:pt idx="575">
                  <c:v>0.32258063554763799</c:v>
                </c:pt>
                <c:pt idx="576">
                  <c:v>0.5</c:v>
                </c:pt>
                <c:pt idx="577">
                  <c:v>3.2258063554763801E-2</c:v>
                </c:pt>
                <c:pt idx="578">
                  <c:v>0.17741934955120101</c:v>
                </c:pt>
                <c:pt idx="579">
                  <c:v>0.40322580933570901</c:v>
                </c:pt>
                <c:pt idx="580">
                  <c:v>0.46774193644523598</c:v>
                </c:pt>
                <c:pt idx="581">
                  <c:v>0</c:v>
                </c:pt>
                <c:pt idx="582">
                  <c:v>0.17741934955120101</c:v>
                </c:pt>
                <c:pt idx="583">
                  <c:v>0.5</c:v>
                </c:pt>
                <c:pt idx="584">
                  <c:v>0.40322580933570901</c:v>
                </c:pt>
                <c:pt idx="585">
                  <c:v>0.274193555116653</c:v>
                </c:pt>
                <c:pt idx="586">
                  <c:v>0</c:v>
                </c:pt>
                <c:pt idx="587">
                  <c:v>0.460317462682724</c:v>
                </c:pt>
                <c:pt idx="588">
                  <c:v>9.5238097012042999E-2</c:v>
                </c:pt>
                <c:pt idx="589">
                  <c:v>0.42857143282890298</c:v>
                </c:pt>
                <c:pt idx="590">
                  <c:v>0</c:v>
                </c:pt>
                <c:pt idx="591">
                  <c:v>0.30158731341362</c:v>
                </c:pt>
                <c:pt idx="592">
                  <c:v>0</c:v>
                </c:pt>
                <c:pt idx="593">
                  <c:v>9.5238097012042999E-2</c:v>
                </c:pt>
                <c:pt idx="594">
                  <c:v>0.52380955219268799</c:v>
                </c:pt>
                <c:pt idx="595">
                  <c:v>0.52380955219268799</c:v>
                </c:pt>
                <c:pt idx="596">
                  <c:v>0</c:v>
                </c:pt>
                <c:pt idx="597">
                  <c:v>0.234375</c:v>
                </c:pt>
                <c:pt idx="598">
                  <c:v>0</c:v>
                </c:pt>
                <c:pt idx="599">
                  <c:v>0.3125</c:v>
                </c:pt>
                <c:pt idx="600">
                  <c:v>0.27692309021949801</c:v>
                </c:pt>
                <c:pt idx="601">
                  <c:v>0.476923078298569</c:v>
                </c:pt>
                <c:pt idx="602">
                  <c:v>0.35384616255760198</c:v>
                </c:pt>
                <c:pt idx="603">
                  <c:v>0.43939393758773798</c:v>
                </c:pt>
                <c:pt idx="604">
                  <c:v>0.181818187236786</c:v>
                </c:pt>
                <c:pt idx="605">
                  <c:v>0.30303031206130998</c:v>
                </c:pt>
                <c:pt idx="606">
                  <c:v>0.545454561710358</c:v>
                </c:pt>
                <c:pt idx="607">
                  <c:v>0</c:v>
                </c:pt>
                <c:pt idx="608">
                  <c:v>0</c:v>
                </c:pt>
                <c:pt idx="609">
                  <c:v>0.5</c:v>
                </c:pt>
                <c:pt idx="610">
                  <c:v>0</c:v>
                </c:pt>
                <c:pt idx="611">
                  <c:v>0.409090906381607</c:v>
                </c:pt>
                <c:pt idx="612">
                  <c:v>0.34848484396934498</c:v>
                </c:pt>
                <c:pt idx="613">
                  <c:v>0</c:v>
                </c:pt>
                <c:pt idx="614">
                  <c:v>0</c:v>
                </c:pt>
                <c:pt idx="615">
                  <c:v>0.33333334326744102</c:v>
                </c:pt>
                <c:pt idx="616">
                  <c:v>0</c:v>
                </c:pt>
                <c:pt idx="617">
                  <c:v>0</c:v>
                </c:pt>
                <c:pt idx="618">
                  <c:v>0.42028984427452099</c:v>
                </c:pt>
                <c:pt idx="619">
                  <c:v>0</c:v>
                </c:pt>
                <c:pt idx="620">
                  <c:v>0.52173912525177002</c:v>
                </c:pt>
                <c:pt idx="621">
                  <c:v>0.414285719394684</c:v>
                </c:pt>
                <c:pt idx="622">
                  <c:v>0.40000000596046398</c:v>
                </c:pt>
                <c:pt idx="623">
                  <c:v>0.38571429252624501</c:v>
                </c:pt>
                <c:pt idx="624">
                  <c:v>0</c:v>
                </c:pt>
                <c:pt idx="625">
                  <c:v>0.422535210847855</c:v>
                </c:pt>
                <c:pt idx="626">
                  <c:v>0.43055555224418601</c:v>
                </c:pt>
                <c:pt idx="627">
                  <c:v>0.125</c:v>
                </c:pt>
                <c:pt idx="628">
                  <c:v>0.17808219790458699</c:v>
                </c:pt>
                <c:pt idx="629">
                  <c:v>0.60273975133895896</c:v>
                </c:pt>
                <c:pt idx="630">
                  <c:v>0.54054051637649503</c:v>
                </c:pt>
                <c:pt idx="631">
                  <c:v>0.28000000119209301</c:v>
                </c:pt>
                <c:pt idx="632">
                  <c:v>0</c:v>
                </c:pt>
                <c:pt idx="633">
                  <c:v>0.236842110753059</c:v>
                </c:pt>
                <c:pt idx="634">
                  <c:v>0.38157895207405101</c:v>
                </c:pt>
                <c:pt idx="635">
                  <c:v>0.41558441519737199</c:v>
                </c:pt>
                <c:pt idx="636">
                  <c:v>0.363636374473572</c:v>
                </c:pt>
                <c:pt idx="637">
                  <c:v>0.35897436738014199</c:v>
                </c:pt>
                <c:pt idx="638">
                  <c:v>0.30769231915473899</c:v>
                </c:pt>
                <c:pt idx="639">
                  <c:v>0.37179487943649298</c:v>
                </c:pt>
                <c:pt idx="640">
                  <c:v>0.34177213907241799</c:v>
                </c:pt>
                <c:pt idx="641">
                  <c:v>0.48750001192092901</c:v>
                </c:pt>
                <c:pt idx="642">
                  <c:v>0.3125</c:v>
                </c:pt>
                <c:pt idx="643">
                  <c:v>0.42500001192092901</c:v>
                </c:pt>
                <c:pt idx="644">
                  <c:v>0.51249998807907104</c:v>
                </c:pt>
                <c:pt idx="645">
                  <c:v>0</c:v>
                </c:pt>
                <c:pt idx="646">
                  <c:v>0.45679011940956099</c:v>
                </c:pt>
                <c:pt idx="647">
                  <c:v>0.44444444775581399</c:v>
                </c:pt>
                <c:pt idx="648">
                  <c:v>0.52439022064208995</c:v>
                </c:pt>
                <c:pt idx="649">
                  <c:v>0.219512194395065</c:v>
                </c:pt>
                <c:pt idx="650">
                  <c:v>0</c:v>
                </c:pt>
                <c:pt idx="651">
                  <c:v>0.48780488967895502</c:v>
                </c:pt>
                <c:pt idx="652">
                  <c:v>0.61445784568786599</c:v>
                </c:pt>
                <c:pt idx="653">
                  <c:v>0.25</c:v>
                </c:pt>
                <c:pt idx="654">
                  <c:v>0.63095235824585005</c:v>
                </c:pt>
                <c:pt idx="655">
                  <c:v>0.16666667163372001</c:v>
                </c:pt>
                <c:pt idx="656">
                  <c:v>0.59523808956146196</c:v>
                </c:pt>
                <c:pt idx="657">
                  <c:v>0.59523808956146196</c:v>
                </c:pt>
                <c:pt idx="658">
                  <c:v>0.20238095521926899</c:v>
                </c:pt>
                <c:pt idx="659">
                  <c:v>0</c:v>
                </c:pt>
                <c:pt idx="660">
                  <c:v>0.38823530077934298</c:v>
                </c:pt>
                <c:pt idx="661">
                  <c:v>0.36046510934829701</c:v>
                </c:pt>
                <c:pt idx="662">
                  <c:v>0.58139532804489102</c:v>
                </c:pt>
                <c:pt idx="663">
                  <c:v>0.48837208747863797</c:v>
                </c:pt>
                <c:pt idx="664">
                  <c:v>0.546511650085449</c:v>
                </c:pt>
                <c:pt idx="665">
                  <c:v>0</c:v>
                </c:pt>
                <c:pt idx="666">
                  <c:v>0.59770113229751598</c:v>
                </c:pt>
                <c:pt idx="667">
                  <c:v>0</c:v>
                </c:pt>
                <c:pt idx="668">
                  <c:v>0.66666668653488104</c:v>
                </c:pt>
                <c:pt idx="669">
                  <c:v>0</c:v>
                </c:pt>
                <c:pt idx="670">
                  <c:v>0</c:v>
                </c:pt>
                <c:pt idx="671">
                  <c:v>2.2727273404598201E-2</c:v>
                </c:pt>
                <c:pt idx="672">
                  <c:v>0</c:v>
                </c:pt>
                <c:pt idx="673">
                  <c:v>0.516853928565979</c:v>
                </c:pt>
                <c:pt idx="674">
                  <c:v>0.27777779102325401</c:v>
                </c:pt>
                <c:pt idx="675">
                  <c:v>0.33333334326744102</c:v>
                </c:pt>
                <c:pt idx="676">
                  <c:v>0.43333333730697599</c:v>
                </c:pt>
                <c:pt idx="677">
                  <c:v>0.35164836049079901</c:v>
                </c:pt>
                <c:pt idx="678">
                  <c:v>0</c:v>
                </c:pt>
                <c:pt idx="679">
                  <c:v>0.52747255563735995</c:v>
                </c:pt>
                <c:pt idx="680">
                  <c:v>0.315217405557632</c:v>
                </c:pt>
                <c:pt idx="681">
                  <c:v>0.369565218687057</c:v>
                </c:pt>
                <c:pt idx="682">
                  <c:v>0</c:v>
                </c:pt>
                <c:pt idx="683">
                  <c:v>0.26881721615791299</c:v>
                </c:pt>
                <c:pt idx="684">
                  <c:v>0.19354838132858301</c:v>
                </c:pt>
                <c:pt idx="685">
                  <c:v>0.139784947037697</c:v>
                </c:pt>
                <c:pt idx="686">
                  <c:v>0.34042552113532998</c:v>
                </c:pt>
                <c:pt idx="687">
                  <c:v>0.308510631322861</c:v>
                </c:pt>
                <c:pt idx="688">
                  <c:v>0.178947374224663</c:v>
                </c:pt>
                <c:pt idx="689">
                  <c:v>0.46875</c:v>
                </c:pt>
                <c:pt idx="690">
                  <c:v>0.14583332836627999</c:v>
                </c:pt>
                <c:pt idx="691">
                  <c:v>0.32989689707755998</c:v>
                </c:pt>
                <c:pt idx="692">
                  <c:v>0.367346942424774</c:v>
                </c:pt>
                <c:pt idx="693">
                  <c:v>0.42857143282890298</c:v>
                </c:pt>
                <c:pt idx="694">
                  <c:v>0.60606062412261996</c:v>
                </c:pt>
                <c:pt idx="695">
                  <c:v>0.52525252103805498</c:v>
                </c:pt>
                <c:pt idx="696">
                  <c:v>0.34000000357627902</c:v>
                </c:pt>
                <c:pt idx="697">
                  <c:v>0.30000001192092901</c:v>
                </c:pt>
                <c:pt idx="698">
                  <c:v>0.49504950642585699</c:v>
                </c:pt>
                <c:pt idx="699">
                  <c:v>0.43137255311012301</c:v>
                </c:pt>
                <c:pt idx="700">
                  <c:v>0.50476193428039595</c:v>
                </c:pt>
                <c:pt idx="701">
                  <c:v>0.33333334326744102</c:v>
                </c:pt>
                <c:pt idx="702">
                  <c:v>0.76190477609634399</c:v>
                </c:pt>
                <c:pt idx="703">
                  <c:v>0.49532711505889898</c:v>
                </c:pt>
                <c:pt idx="704">
                  <c:v>0.39252337813377403</c:v>
                </c:pt>
                <c:pt idx="705">
                  <c:v>0.95412844419479403</c:v>
                </c:pt>
                <c:pt idx="706">
                  <c:v>0.68807339668273904</c:v>
                </c:pt>
                <c:pt idx="707">
                  <c:v>0</c:v>
                </c:pt>
                <c:pt idx="708">
                  <c:v>0</c:v>
                </c:pt>
                <c:pt idx="709">
                  <c:v>0.407079637050629</c:v>
                </c:pt>
                <c:pt idx="710">
                  <c:v>0.41228070855140703</c:v>
                </c:pt>
                <c:pt idx="711">
                  <c:v>0</c:v>
                </c:pt>
                <c:pt idx="712">
                  <c:v>0.40000000596046398</c:v>
                </c:pt>
                <c:pt idx="713">
                  <c:v>0.54310345649719205</c:v>
                </c:pt>
                <c:pt idx="714">
                  <c:v>0.58119660615920998</c:v>
                </c:pt>
                <c:pt idx="715">
                  <c:v>0.50420171022415206</c:v>
                </c:pt>
                <c:pt idx="716">
                  <c:v>0.327731102705002</c:v>
                </c:pt>
                <c:pt idx="717">
                  <c:v>0.34999999403953502</c:v>
                </c:pt>
                <c:pt idx="718">
                  <c:v>0.272727280855179</c:v>
                </c:pt>
                <c:pt idx="719">
                  <c:v>0.58677685260772705</c:v>
                </c:pt>
                <c:pt idx="720">
                  <c:v>0.31147539615631098</c:v>
                </c:pt>
                <c:pt idx="721">
                  <c:v>0.30894309282302901</c:v>
                </c:pt>
                <c:pt idx="722">
                  <c:v>0.64516127109527599</c:v>
                </c:pt>
                <c:pt idx="723">
                  <c:v>0.479999989271164</c:v>
                </c:pt>
                <c:pt idx="724">
                  <c:v>0.6953125</c:v>
                </c:pt>
                <c:pt idx="725">
                  <c:v>0</c:v>
                </c:pt>
                <c:pt idx="726">
                  <c:v>0.64341086149215698</c:v>
                </c:pt>
                <c:pt idx="727">
                  <c:v>0.35384616255760198</c:v>
                </c:pt>
                <c:pt idx="728">
                  <c:v>0.54615384340286299</c:v>
                </c:pt>
                <c:pt idx="729">
                  <c:v>0</c:v>
                </c:pt>
                <c:pt idx="730">
                  <c:v>3.6764707416295998E-2</c:v>
                </c:pt>
                <c:pt idx="731">
                  <c:v>0</c:v>
                </c:pt>
                <c:pt idx="732">
                  <c:v>0</c:v>
                </c:pt>
                <c:pt idx="733">
                  <c:v>0.25694444775581399</c:v>
                </c:pt>
                <c:pt idx="734">
                  <c:v>0.52739727497100797</c:v>
                </c:pt>
                <c:pt idx="735">
                  <c:v>0</c:v>
                </c:pt>
                <c:pt idx="736">
                  <c:v>0.295302003622055</c:v>
                </c:pt>
                <c:pt idx="737">
                  <c:v>0.22516556084156</c:v>
                </c:pt>
                <c:pt idx="738">
                  <c:v>3.2467532902956002E-2</c:v>
                </c:pt>
                <c:pt idx="739">
                  <c:v>0.544871807098389</c:v>
                </c:pt>
                <c:pt idx="740">
                  <c:v>0.16025641560554499</c:v>
                </c:pt>
                <c:pt idx="741">
                  <c:v>0</c:v>
                </c:pt>
                <c:pt idx="742">
                  <c:v>0.31847134232521102</c:v>
                </c:pt>
                <c:pt idx="743">
                  <c:v>0.33121019601821899</c:v>
                </c:pt>
                <c:pt idx="744">
                  <c:v>0.45911949872970598</c:v>
                </c:pt>
                <c:pt idx="745">
                  <c:v>0.40625</c:v>
                </c:pt>
                <c:pt idx="746">
                  <c:v>0.41874998807907099</c:v>
                </c:pt>
                <c:pt idx="747">
                  <c:v>0.61490684747695901</c:v>
                </c:pt>
                <c:pt idx="748">
                  <c:v>0</c:v>
                </c:pt>
                <c:pt idx="749">
                  <c:v>0.41104295849800099</c:v>
                </c:pt>
                <c:pt idx="750">
                  <c:v>0.42168673872947698</c:v>
                </c:pt>
                <c:pt idx="751">
                  <c:v>0.36526945233344998</c:v>
                </c:pt>
                <c:pt idx="752">
                  <c:v>0</c:v>
                </c:pt>
                <c:pt idx="753">
                  <c:v>0.52380955219268799</c:v>
                </c:pt>
                <c:pt idx="754">
                  <c:v>0.58333331346511796</c:v>
                </c:pt>
                <c:pt idx="755">
                  <c:v>0.16568046808242801</c:v>
                </c:pt>
                <c:pt idx="756">
                  <c:v>0.51176470518112205</c:v>
                </c:pt>
                <c:pt idx="757">
                  <c:v>0</c:v>
                </c:pt>
                <c:pt idx="758">
                  <c:v>0.494505494832993</c:v>
                </c:pt>
                <c:pt idx="759">
                  <c:v>0.42622950673103299</c:v>
                </c:pt>
                <c:pt idx="760">
                  <c:v>0.41847825050353998</c:v>
                </c:pt>
                <c:pt idx="761">
                  <c:v>0.50793653726577803</c:v>
                </c:pt>
                <c:pt idx="762">
                  <c:v>0.179894179105759</c:v>
                </c:pt>
                <c:pt idx="763">
                  <c:v>0.47422680258750899</c:v>
                </c:pt>
                <c:pt idx="764">
                  <c:v>0</c:v>
                </c:pt>
                <c:pt idx="765">
                  <c:v>7.5000002980232197E-2</c:v>
                </c:pt>
                <c:pt idx="766">
                  <c:v>0</c:v>
                </c:pt>
                <c:pt idx="767">
                  <c:v>0.68159204721450795</c:v>
                </c:pt>
                <c:pt idx="768">
                  <c:v>0.700980365276337</c:v>
                </c:pt>
                <c:pt idx="769">
                  <c:v>0.57560974359512296</c:v>
                </c:pt>
                <c:pt idx="770">
                  <c:v>0.37198066711425798</c:v>
                </c:pt>
                <c:pt idx="771">
                  <c:v>0.61538463830947898</c:v>
                </c:pt>
                <c:pt idx="772">
                  <c:v>0.42380952835083002</c:v>
                </c:pt>
                <c:pt idx="773">
                  <c:v>0.40284359455108598</c:v>
                </c:pt>
                <c:pt idx="774">
                  <c:v>0.30841121077537498</c:v>
                </c:pt>
                <c:pt idx="775">
                  <c:v>0.27981650829315202</c:v>
                </c:pt>
                <c:pt idx="776">
                  <c:v>0.48858448863029502</c:v>
                </c:pt>
                <c:pt idx="777">
                  <c:v>0.36818182468414301</c:v>
                </c:pt>
                <c:pt idx="778">
                  <c:v>0.45175439119339</c:v>
                </c:pt>
                <c:pt idx="779">
                  <c:v>0.43913042545318598</c:v>
                </c:pt>
                <c:pt idx="780">
                  <c:v>0</c:v>
                </c:pt>
                <c:pt idx="781">
                  <c:v>0.586497902870178</c:v>
                </c:pt>
                <c:pt idx="782">
                  <c:v>0.242677822709084</c:v>
                </c:pt>
                <c:pt idx="783">
                  <c:v>0.39430895447731001</c:v>
                </c:pt>
                <c:pt idx="784">
                  <c:v>0.48091602325439398</c:v>
                </c:pt>
                <c:pt idx="785">
                  <c:v>0.36802974343299899</c:v>
                </c:pt>
                <c:pt idx="786">
                  <c:v>0.22463768720626801</c:v>
                </c:pt>
                <c:pt idx="787">
                  <c:v>0.25471699237823497</c:v>
                </c:pt>
                <c:pt idx="788">
                  <c:v>0.32499998807907099</c:v>
                </c:pt>
                <c:pt idx="789">
                  <c:v>0.248538017272949</c:v>
                </c:pt>
                <c:pt idx="790">
                  <c:v>0.31104651093482999</c:v>
                </c:pt>
                <c:pt idx="791">
                  <c:v>0.38666665554046598</c:v>
                </c:pt>
                <c:pt idx="792">
                  <c:v>0.33333334326744102</c:v>
                </c:pt>
                <c:pt idx="793">
                  <c:v>0.259259253740311</c:v>
                </c:pt>
                <c:pt idx="794">
                  <c:v>0.4375</c:v>
                </c:pt>
                <c:pt idx="795">
                  <c:v>0.13776722550392101</c:v>
                </c:pt>
                <c:pt idx="796">
                  <c:v>0.143518522381783</c:v>
                </c:pt>
                <c:pt idx="797">
                  <c:v>0.163218393921852</c:v>
                </c:pt>
                <c:pt idx="798">
                  <c:v>0.46137338876724199</c:v>
                </c:pt>
                <c:pt idx="799">
                  <c:v>9.4188377261161804E-2</c:v>
                </c:pt>
                <c:pt idx="800">
                  <c:v>0.83366334438323997</c:v>
                </c:pt>
                <c:pt idx="801">
                  <c:v>0.23243242502212499</c:v>
                </c:pt>
                <c:pt idx="802">
                  <c:v>0.23395854234695401</c:v>
                </c:pt>
                <c:pt idx="803">
                  <c:v>3.3788640052080099E-2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86F-4BC9-8CFA-146044692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154768"/>
        <c:axId val="2107517792"/>
      </c:scatterChart>
      <c:valAx>
        <c:axId val="2110154768"/>
        <c:scaling>
          <c:orientation val="minMax"/>
          <c:max val="2000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rPr>
                  <a:t>Number of transfer students</a:t>
                </a:r>
              </a:p>
            </c:rich>
          </c:tx>
          <c:layout>
            <c:manualLayout>
              <c:xMode val="edge"/>
              <c:yMode val="edge"/>
              <c:x val="0.46661096775278171"/>
              <c:y val="0.92529049594285806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44450">
            <a:solidFill>
              <a:srgbClr val="939598"/>
            </a:solidFill>
          </a:ln>
        </c:spPr>
        <c:txPr>
          <a:bodyPr/>
          <a:lstStyle/>
          <a:p>
            <a:pPr>
              <a:defRPr sz="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07517792"/>
        <c:crosses val="autoZero"/>
        <c:crossBetween val="midCat"/>
        <c:majorUnit val="500"/>
      </c:valAx>
      <c:valAx>
        <c:axId val="2107517792"/>
        <c:scaling>
          <c:orientation val="minMax"/>
          <c:max val="1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00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rPr>
                  <a:t>Transfer-in Bachelor’s completion rate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10154768"/>
        <c:crosses val="autoZero"/>
        <c:crossBetween val="midCat"/>
        <c:majorUnit val="0.1"/>
      </c:valAx>
      <c:spPr>
        <a:solidFill>
          <a:srgbClr val="EEEBE7"/>
        </a:solidFill>
      </c:spPr>
    </c:plotArea>
    <c:legend>
      <c:legendPos val="t"/>
      <c:legendEntry>
        <c:idx val="0"/>
        <c:txPr>
          <a:bodyPr/>
          <a:lstStyle/>
          <a:p>
            <a:pPr>
              <a:defRPr sz="1000" b="0"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="0"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8172225396224323"/>
          <c:y val="0.14686306714457309"/>
          <c:w val="0.18013940988916161"/>
          <c:h val="0.12576023608938627"/>
        </c:manualLayout>
      </c:layout>
      <c:overlay val="0"/>
      <c:spPr>
        <a:ln>
          <a:noFill/>
        </a:ln>
      </c:spPr>
      <c:txPr>
        <a:bodyPr/>
        <a:lstStyle/>
        <a:p>
          <a:pPr>
            <a:defRPr sz="1000" b="0">
              <a:solidFill>
                <a:srgbClr val="585759"/>
              </a:solidFill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6016518941005E-2"/>
          <c:y val="0"/>
          <c:w val="0.85773696814204203"/>
          <c:h val="0.795534508214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 w="76200" cmpd="sng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76200"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AA-3843-A52E-63B14AC53C5F}"/>
              </c:ext>
            </c:extLst>
          </c:dPt>
          <c:dLbls>
            <c:dLbl>
              <c:idx val="0"/>
              <c:tx>
                <c:rich>
                  <a:bodyPr vertOverflow="overflow" horzOverflow="overflow" wrap="none">
                    <a:spAutoFit/>
                  </a:bodyPr>
                  <a:lstStyle/>
                  <a:p>
                    <a:pPr>
                      <a:defRPr sz="2400" b="1" normalizeH="0">
                        <a:solidFill>
                          <a:schemeClr val="tx2"/>
                        </a:solidFill>
                      </a:defRPr>
                    </a:pPr>
                    <a:fld id="{DEDE9176-5175-3F40-A2AF-2D3E6EFDE89B}" type="VALUE">
                      <a:rPr lang="en-US" b="1" i="0">
                        <a:latin typeface="Georgia" panose="02040502050405020303" pitchFamily="18" charset="0"/>
                      </a:rPr>
                      <a:pPr>
                        <a:defRPr sz="2400" b="1" normalizeH="0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42-5E43-935E-3CE376281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none">
                <a:spAutoFit/>
              </a:bodyPr>
              <a:lstStyle/>
              <a:p>
                <a:pPr>
                  <a:defRPr sz="2400" b="1" normalizeH="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AA-3843-A52E-63B14AC53C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-2052887560"/>
        <c:axId val="-2052765000"/>
      </c:barChart>
      <c:catAx>
        <c:axId val="-205288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4450" cap="sq">
            <a:solidFill>
              <a:schemeClr val="accent3"/>
            </a:solidFill>
            <a:bevel/>
          </a:ln>
        </c:spPr>
        <c:crossAx val="-2052765000"/>
        <c:crosses val="autoZero"/>
        <c:auto val="1"/>
        <c:lblAlgn val="ctr"/>
        <c:lblOffset val="100"/>
        <c:noMultiLvlLbl val="0"/>
      </c:catAx>
      <c:valAx>
        <c:axId val="-2052765000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052887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48" tIns="46674" rIns="93348" bIns="46674" rtlCol="0"/>
          <a:lstStyle>
            <a:lvl1pPr algn="l">
              <a:defRPr sz="1200"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48" tIns="46674" rIns="93348" bIns="46674" rtlCol="0"/>
          <a:lstStyle>
            <a:lvl1pPr algn="r">
              <a:defRPr sz="1200" b="1" i="0">
                <a:latin typeface="Georgia" panose="02040502050405020303" pitchFamily="18" charset="0"/>
              </a:defRPr>
            </a:lvl1pPr>
          </a:lstStyle>
          <a:p>
            <a:fld id="{BBB29F40-6F6F-9442-8D2D-F3B73A1D9659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103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8" tIns="46674" rIns="93348" bIns="466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2"/>
            <a:ext cx="5621020" cy="4190524"/>
          </a:xfrm>
          <a:prstGeom prst="rect">
            <a:avLst/>
          </a:prstGeom>
        </p:spPr>
        <p:txBody>
          <a:bodyPr vert="horz" lIns="93348" tIns="46674" rIns="93348" bIns="4667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5614"/>
          </a:xfrm>
          <a:prstGeom prst="rect">
            <a:avLst/>
          </a:prstGeom>
        </p:spPr>
        <p:txBody>
          <a:bodyPr vert="horz" lIns="93348" tIns="46674" rIns="93348" bIns="46674" rtlCol="0" anchor="b"/>
          <a:lstStyle>
            <a:lvl1pPr algn="l">
              <a:defRPr sz="1200"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5614"/>
          </a:xfrm>
          <a:prstGeom prst="rect">
            <a:avLst/>
          </a:prstGeom>
        </p:spPr>
        <p:txBody>
          <a:bodyPr vert="horz" lIns="93348" tIns="46674" rIns="93348" bIns="46674" rtlCol="0" anchor="b"/>
          <a:lstStyle>
            <a:lvl1pPr algn="r">
              <a:defRPr sz="1200" b="1" i="0">
                <a:latin typeface="Georgia" panose="02040502050405020303" pitchFamily="18" charset="0"/>
              </a:defRPr>
            </a:lvl1pPr>
          </a:lstStyle>
          <a:p>
            <a:fld id="{2031A8B8-8D3C-A147-93FF-E2C95BD31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1" i="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defTabSz="457200" rtl="0" eaLnBrk="1" latinLnBrk="0" hangingPunct="1">
      <a:defRPr sz="1200" b="1" i="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defTabSz="457200" rtl="0" eaLnBrk="1" latinLnBrk="0" hangingPunct="1">
      <a:defRPr sz="1200" b="1" i="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defTabSz="457200" rtl="0" eaLnBrk="1" latinLnBrk="0" hangingPunct="1">
      <a:defRPr sz="1200" b="1" i="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defTabSz="457200" rtl="0" eaLnBrk="1" latinLnBrk="0" hangingPunct="1">
      <a:defRPr sz="1200" b="1" i="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1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32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84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1A8B8-8D3C-A147-93FF-E2C95BD31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48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06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30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6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09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60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3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2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42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91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55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29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28" indent="-175028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77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2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0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2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2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0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6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A8B8-8D3C-A147-93FF-E2C95BD3162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9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5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Georgia" panose="02040502050405020303" pitchFamily="18" charset="0"/>
              </a:defRPr>
            </a:lvl1pPr>
            <a:lvl2pPr>
              <a:defRPr b="1" i="0">
                <a:latin typeface="Georgia" panose="02040502050405020303" pitchFamily="18" charset="0"/>
              </a:defRPr>
            </a:lvl2pPr>
            <a:lvl3pPr>
              <a:defRPr b="1" i="0">
                <a:latin typeface="Georgia" panose="02040502050405020303" pitchFamily="18" charset="0"/>
              </a:defRPr>
            </a:lvl3pPr>
            <a:lvl4pPr>
              <a:defRPr b="1" i="0">
                <a:latin typeface="Georgia" panose="02040502050405020303" pitchFamily="18" charset="0"/>
              </a:defRPr>
            </a:lvl4pPr>
            <a:lvl5pPr>
              <a:defRPr b="1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>
            <a:lvl1pPr>
              <a:defRPr b="1" i="0">
                <a:latin typeface="Georgia" panose="02040502050405020303" pitchFamily="18" charset="0"/>
              </a:defRPr>
            </a:lvl1pPr>
            <a:lvl2pPr>
              <a:defRPr b="1" i="0">
                <a:latin typeface="Georgia" panose="02040502050405020303" pitchFamily="18" charset="0"/>
              </a:defRPr>
            </a:lvl2pPr>
            <a:lvl3pPr>
              <a:defRPr b="1" i="0">
                <a:latin typeface="Georgia" panose="02040502050405020303" pitchFamily="18" charset="0"/>
              </a:defRPr>
            </a:lvl3pPr>
            <a:lvl4pPr>
              <a:defRPr b="1" i="0">
                <a:latin typeface="Georgia" panose="02040502050405020303" pitchFamily="18" charset="0"/>
              </a:defRPr>
            </a:lvl4pPr>
            <a:lvl5pPr>
              <a:defRPr b="1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8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  <a:lvl2pPr>
              <a:defRPr b="1" i="0">
                <a:latin typeface="Georgia" panose="02040502050405020303" pitchFamily="18" charset="0"/>
              </a:defRPr>
            </a:lvl2pPr>
            <a:lvl3pPr>
              <a:defRPr b="1" i="0">
                <a:latin typeface="Georgia" panose="02040502050405020303" pitchFamily="18" charset="0"/>
              </a:defRPr>
            </a:lvl3pPr>
            <a:lvl4pPr>
              <a:defRPr b="1" i="0">
                <a:latin typeface="Georgia" panose="02040502050405020303" pitchFamily="18" charset="0"/>
              </a:defRPr>
            </a:lvl4pPr>
            <a:lvl5pPr>
              <a:defRPr b="1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0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i="0" cap="all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="1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7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 b="1" i="0">
                <a:latin typeface="Georgia" panose="02040502050405020303" pitchFamily="18" charset="0"/>
              </a:defRPr>
            </a:lvl1pPr>
            <a:lvl2pPr>
              <a:defRPr sz="2400" b="1" i="0">
                <a:latin typeface="Georgia" panose="02040502050405020303" pitchFamily="18" charset="0"/>
              </a:defRPr>
            </a:lvl2pPr>
            <a:lvl3pPr>
              <a:defRPr sz="2000" b="1" i="0">
                <a:latin typeface="Georgia" panose="02040502050405020303" pitchFamily="18" charset="0"/>
              </a:defRPr>
            </a:lvl3pPr>
            <a:lvl4pPr>
              <a:defRPr sz="1800" b="1" i="0">
                <a:latin typeface="Georgia" panose="02040502050405020303" pitchFamily="18" charset="0"/>
              </a:defRPr>
            </a:lvl4pPr>
            <a:lvl5pPr>
              <a:defRPr sz="1800" b="1" i="0">
                <a:latin typeface="Georgia" panose="020405020504050203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 b="1" i="0">
                <a:latin typeface="Georgia" panose="02040502050405020303" pitchFamily="18" charset="0"/>
              </a:defRPr>
            </a:lvl1pPr>
            <a:lvl2pPr>
              <a:defRPr sz="2400" b="1" i="0">
                <a:latin typeface="Georgia" panose="02040502050405020303" pitchFamily="18" charset="0"/>
              </a:defRPr>
            </a:lvl2pPr>
            <a:lvl3pPr>
              <a:defRPr sz="2000" b="1" i="0">
                <a:latin typeface="Georgia" panose="02040502050405020303" pitchFamily="18" charset="0"/>
              </a:defRPr>
            </a:lvl3pPr>
            <a:lvl4pPr>
              <a:defRPr sz="1800" b="1" i="0">
                <a:latin typeface="Georgia" panose="02040502050405020303" pitchFamily="18" charset="0"/>
              </a:defRPr>
            </a:lvl4pPr>
            <a:lvl5pPr>
              <a:defRPr sz="1800" b="1" i="0">
                <a:latin typeface="Georgia" panose="020405020504050203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4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="1" i="0">
                <a:latin typeface="Georgia" panose="02040502050405020303" pitchFamily="18" charset="0"/>
              </a:defRPr>
            </a:lvl1pPr>
            <a:lvl2pPr>
              <a:defRPr sz="2000" b="1" i="0">
                <a:latin typeface="Georgia" panose="02040502050405020303" pitchFamily="18" charset="0"/>
              </a:defRPr>
            </a:lvl2pPr>
            <a:lvl3pPr>
              <a:defRPr sz="1800" b="1" i="0">
                <a:latin typeface="Georgia" panose="02040502050405020303" pitchFamily="18" charset="0"/>
              </a:defRPr>
            </a:lvl3pPr>
            <a:lvl4pPr>
              <a:defRPr sz="1600" b="1" i="0">
                <a:latin typeface="Georgia" panose="02040502050405020303" pitchFamily="18" charset="0"/>
              </a:defRPr>
            </a:lvl4pPr>
            <a:lvl5pPr>
              <a:defRPr sz="1600" b="1" i="0">
                <a:latin typeface="Georgia" panose="02040502050405020303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 b="1" i="0">
                <a:latin typeface="Georgia" panose="02040502050405020303" pitchFamily="18" charset="0"/>
              </a:defRPr>
            </a:lvl1pPr>
            <a:lvl2pPr>
              <a:defRPr sz="2000" b="1" i="0">
                <a:latin typeface="Georgia" panose="02040502050405020303" pitchFamily="18" charset="0"/>
              </a:defRPr>
            </a:lvl2pPr>
            <a:lvl3pPr>
              <a:defRPr sz="1800" b="1" i="0">
                <a:latin typeface="Georgia" panose="02040502050405020303" pitchFamily="18" charset="0"/>
              </a:defRPr>
            </a:lvl3pPr>
            <a:lvl4pPr>
              <a:defRPr sz="1600" b="1" i="0">
                <a:latin typeface="Georgia" panose="02040502050405020303" pitchFamily="18" charset="0"/>
              </a:defRPr>
            </a:lvl4pPr>
            <a:lvl5pPr>
              <a:defRPr sz="1600" b="1" i="0">
                <a:latin typeface="Georgia" panose="02040502050405020303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8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8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1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 b="1" i="0">
                <a:latin typeface="Georgia" panose="02040502050405020303" pitchFamily="18" charset="0"/>
              </a:defRPr>
            </a:lvl1pPr>
            <a:lvl2pPr>
              <a:defRPr sz="2800" b="1" i="0">
                <a:latin typeface="Georgia" panose="02040502050405020303" pitchFamily="18" charset="0"/>
              </a:defRPr>
            </a:lvl2pPr>
            <a:lvl3pPr>
              <a:defRPr sz="2400" b="1" i="0">
                <a:latin typeface="Georgia" panose="02040502050405020303" pitchFamily="18" charset="0"/>
              </a:defRPr>
            </a:lvl3pPr>
            <a:lvl4pPr>
              <a:defRPr sz="2000" b="1" i="0">
                <a:latin typeface="Georgia" panose="02040502050405020303" pitchFamily="18" charset="0"/>
              </a:defRPr>
            </a:lvl4pPr>
            <a:lvl5pPr>
              <a:defRPr sz="2000" b="1" i="0">
                <a:latin typeface="Georgia" panose="02040502050405020303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 b="1" i="0"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0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 b="1" i="0">
                <a:latin typeface="Georgia" panose="02040502050405020303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 b="1" i="0"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6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A42D3FDB-5299-1643-A56B-61291B832AB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F16A2A4-1421-2B48-B338-B7A0239F6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3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jkcf.org/research/persistence/" TargetMode="External"/><Relationship Id="rId4" Type="http://schemas.openxmlformats.org/officeDocument/2006/relationships/hyperlink" Target="https://ccrc.tc.columbia.edu/media/k2/attachments/tracking-transfer-institutional-state-effectiveness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crc.tc.columbia.edu/publications/tracking-transfer-institutional-state-effectiveness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kcf.org/wp-content/uploads/2018/06/CCTI_Report_Final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ces.ed.gov/pubsearch/pubsinfo.asp?pubid=201224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ces.ed.gov/programs/digest/d16/tables/dt16_306.20.asp?current=y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hyperlink" Target="https://nces.ed.gov/pubsearch/pubsinfo.asp?pubid=2012246" TargetMode="External"/><Relationship Id="rId4" Type="http://schemas.openxmlformats.org/officeDocument/2006/relationships/hyperlink" Target="https://nces.ed.gov/programs/digest/d16/tables/dt16_306.20.asp?current=y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hyperlink" Target="https://nces.ed.gov/pubsearch/pubsinfo.asp?pubid=2012246" TargetMode="External"/><Relationship Id="rId4" Type="http://schemas.openxmlformats.org/officeDocument/2006/relationships/hyperlink" Target="https://nces.ed.gov/programs/digest/d16/tables/dt16_306.20.asp?current=y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crc.tc.columbia.edu/publications/tracking-transfer-institutional-state-effectiveness.html" TargetMode="External"/><Relationship Id="rId3" Type="http://schemas.openxmlformats.org/officeDocument/2006/relationships/chart" Target="../charts/chart1.xml"/><Relationship Id="rId7" Type="http://schemas.openxmlformats.org/officeDocument/2006/relationships/hyperlink" Target="https://www.dropbox.com/s/y9mnj98c1cbauzi/Tackling%20Transfer%20Implementation%20Guide%20Web.pdf?dl=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hyperlink" Target="https://nces.ed.gov/pubsearch/pubsinfo.asp?pubid=2012246" TargetMode="External"/><Relationship Id="rId4" Type="http://schemas.openxmlformats.org/officeDocument/2006/relationships/hyperlink" Target="https://nces.ed.gov/programs/digest/d16/tables/dt16_306.20.asp?current=y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hyperlink" Target="https://nces.ed.gov/pubsearch/pubsinfo.asp?pubid=2012246" TargetMode="External"/><Relationship Id="rId4" Type="http://schemas.openxmlformats.org/officeDocument/2006/relationships/hyperlink" Target="https://nces.ed.gov/programs/digest/d16/tables/dt16_306.20.asp?current=y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americantalentinitiative.org/wp-content/uploads/2018/07/Aspen-ATI_Vol.2_The-Practical-Guide_07112018.pdf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talentinitiative.org/wp-content/uploads/2018/07/Aspen-ATI_Vol.1_The-Case_07112018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mericantalentinitiative.org/wp-content/uploads/2018/07/Aspen-ATI_Vol.2_The-Practical-Guide_07112018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talentinitiative.org/wp-content/uploads/2018/07/Aspen-ATI_Vol.2_The-Practical-Guide_07112018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from%20https:/americantalentinitiative.org/wp-content/uploads/2018/07/Aspen-ATI_Vol.2_The-Practical-Guide_07112018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hyperlink" Target="https://americantalentinitiative.org/wp-content/uploads/2018/07/Aspen-ATI_Vol.2_The-Practical-Guide_07112018.pdf" TargetMode="External"/><Relationship Id="rId7" Type="http://schemas.openxmlformats.org/officeDocument/2006/relationships/hyperlink" Target="https://drive.google.com/file/d/1PDI3Zjq-ypzg7AN64U2jsE9TbyqP4K-F/vi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crc.tc.columbia.edu/publications/tracking-transfer-institutional-state-effectiveness.html" TargetMode="External"/><Relationship Id="rId5" Type="http://schemas.openxmlformats.org/officeDocument/2006/relationships/hyperlink" Target="https://ccrc.tc.columbia.edu/publications/tackling-transfer-guide-convening-community-colleges-universities-improve-transfer-student-outcomes.html" TargetMode="External"/><Relationship Id="rId4" Type="http://schemas.openxmlformats.org/officeDocument/2006/relationships/hyperlink" Target="https://ccrc.tc.columbia.edu/publications/transfer-playbook-essential-practice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programs/digest/d18/tables/dt18_303.55.as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hyperlink" Target="https://nces.ed.gov/programs/digest/d17/tables/dt17_305.10.asp" TargetMode="External"/><Relationship Id="rId4" Type="http://schemas.openxmlformats.org/officeDocument/2006/relationships/hyperlink" Target="https://nces.ed.gov/programs/digest/d17/tables/dt17_330.10.as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scresearchcenter.org/signaturereport12-supplement-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scresearchcenter.org/wp-content/uploads/SnapshotReport8-GradRates2-4Transfers.pdf" TargetMode="External"/><Relationship Id="rId4" Type="http://schemas.openxmlformats.org/officeDocument/2006/relationships/hyperlink" Target="https://nces.ed.gov/programs/digest/d16/tables/dt16_326.10.as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crc.tc.columbia.edu/media/k2/attachments/tracking-transfer-institutional-state-effectiveness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8" name="Picture 7" descr="Cover 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532" y="-683649"/>
            <a:ext cx="6782936" cy="6510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638B3-440D-4255-8C45-8D0C298760B1}"/>
              </a:ext>
            </a:extLst>
          </p:cNvPr>
          <p:cNvSpPr txBox="1"/>
          <p:nvPr/>
        </p:nvSpPr>
        <p:spPr>
          <a:xfrm>
            <a:off x="2168980" y="3387896"/>
            <a:ext cx="4806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The Case for Increasing </a:t>
            </a:r>
            <a:b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</a:br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Community College Transfer </a:t>
            </a:r>
            <a:b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</a:br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to High-Graduation-Rate </a:t>
            </a:r>
            <a:b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</a:br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Institutions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CA5E4-54C5-1243-A55F-F01FA34AD05A}"/>
              </a:ext>
            </a:extLst>
          </p:cNvPr>
          <p:cNvSpPr txBox="1"/>
          <p:nvPr/>
        </p:nvSpPr>
        <p:spPr>
          <a:xfrm>
            <a:off x="2393628" y="2098239"/>
            <a:ext cx="435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THE TALENT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BLIND SPOT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D9F5D-BD5C-4941-A98B-29ADAFB6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806" y="716335"/>
            <a:ext cx="737334" cy="10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31313C-2721-834B-8500-C597CCCE656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4DAEC5-3907-F348-A669-8542D251A557}"/>
              </a:ext>
            </a:extLst>
          </p:cNvPr>
          <p:cNvGrpSpPr/>
          <p:nvPr/>
        </p:nvGrpSpPr>
        <p:grpSpPr>
          <a:xfrm>
            <a:off x="2655795" y="1840273"/>
            <a:ext cx="3832411" cy="2582606"/>
            <a:chOff x="2655794" y="2021032"/>
            <a:chExt cx="3832411" cy="2462645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2403779791"/>
                </p:ext>
              </p:extLst>
            </p:nvPr>
          </p:nvGraphicFramePr>
          <p:xfrm>
            <a:off x="2655794" y="2021032"/>
            <a:ext cx="3832411" cy="24626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2972727" y="4091545"/>
              <a:ext cx="1564265" cy="322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entering from 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school</a:t>
              </a:r>
              <a:endParaRPr lang="en-US" sz="8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6B22B6-14EF-EC4A-9AAB-18719D84AB39}"/>
                </a:ext>
              </a:extLst>
            </p:cNvPr>
            <p:cNvSpPr txBox="1"/>
            <p:nvPr/>
          </p:nvSpPr>
          <p:spPr>
            <a:xfrm>
              <a:off x="4526832" y="4091545"/>
              <a:ext cx="1757127" cy="322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transferring from</a:t>
              </a:r>
            </a:p>
            <a:p>
              <a:pPr algn="ctr"/>
              <a:r>
                <a:rPr lang="en-US" sz="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community college</a:t>
              </a:r>
              <a:endParaRPr lang="en-US" sz="8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78305A-CA90-4A46-A2DC-7EF2A06AE55B}"/>
              </a:ext>
            </a:extLst>
          </p:cNvPr>
          <p:cNvSpPr txBox="1"/>
          <p:nvPr/>
        </p:nvSpPr>
        <p:spPr>
          <a:xfrm>
            <a:off x="5692" y="4715625"/>
            <a:ext cx="593407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Jenkins, D. &amp; Fink, J. (2016). 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Tracking Transfer: New Measures of Institutional and State Effectiveness in Helping Community College Students Attain Bachelor’s Degrees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Community College Research Center, The Aspen Institute &amp; National Student Clearinghouse Research Center.</a:t>
            </a:r>
          </a:p>
          <a:p>
            <a:pPr>
              <a:spcBef>
                <a:spcPts val="3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Glynn, J. (2019). 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Persistence: The Success of Students Who Transfer from Community Colleges to Selective Four-Year Institutions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Jack Kent Cooke Foundation.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08518-3D13-4AED-AE0B-3E551B78AB0A}"/>
              </a:ext>
            </a:extLst>
          </p:cNvPr>
          <p:cNvSpPr txBox="1"/>
          <p:nvPr/>
        </p:nvSpPr>
        <p:spPr>
          <a:xfrm>
            <a:off x="6150333" y="2795113"/>
            <a:ext cx="2487360" cy="584775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Data reflect six-year graduation rates for community college transfers at “Most Competitive” and “Highly Competitive” four-year institutions, 2010 Cohort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B72BB-0DB3-493D-9CF5-E557F255DFC4}"/>
              </a:ext>
            </a:extLst>
          </p:cNvPr>
          <p:cNvSpPr txBox="1"/>
          <p:nvPr/>
        </p:nvSpPr>
        <p:spPr>
          <a:xfrm>
            <a:off x="546538" y="852398"/>
            <a:ext cx="805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At selective institutions,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transfer students are just as likely to earn their degrees within six years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than students who enroll straight from high school.</a:t>
            </a:r>
            <a:r>
              <a:rPr lang="en-US" sz="1600" baseline="300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endParaRPr lang="en-US" sz="1600" baseline="300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504CFE4-B5C5-4CF5-95BC-12434F81D129}"/>
              </a:ext>
            </a:extLst>
          </p:cNvPr>
          <p:cNvSpPr txBox="1">
            <a:spLocks/>
          </p:cNvSpPr>
          <p:nvPr/>
        </p:nvSpPr>
        <p:spPr>
          <a:xfrm>
            <a:off x="-1" y="281510"/>
            <a:ext cx="9144001" cy="686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20"/>
              </a:lnSpc>
            </a:pPr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A Predictor of Transfer Success: Enrollment in Selective Colleges</a:t>
            </a:r>
            <a:r>
              <a:rPr lang="en-US" sz="2000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1</a:t>
            </a:r>
            <a:endParaRPr lang="en-US" sz="2000" baseline="30000" dirty="0">
              <a:solidFill>
                <a:schemeClr val="tx2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792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31313C-2721-834B-8500-C597CCCE656E}"/>
              </a:ext>
            </a:extLst>
          </p:cNvPr>
          <p:cNvSpPr/>
          <p:nvPr/>
        </p:nvSpPr>
        <p:spPr>
          <a:xfrm>
            <a:off x="-849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1437" y="1780605"/>
            <a:ext cx="3201127" cy="2920431"/>
            <a:chOff x="106267" y="1423444"/>
            <a:chExt cx="4820647" cy="2546640"/>
          </a:xfrm>
          <a:effectLst/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3201497336"/>
                </p:ext>
              </p:extLst>
            </p:nvPr>
          </p:nvGraphicFramePr>
          <p:xfrm>
            <a:off x="106267" y="1423444"/>
            <a:ext cx="4820647" cy="2546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533090" y="3560528"/>
              <a:ext cx="2002786" cy="26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Higher-income students</a:t>
              </a:r>
              <a:endParaRPr lang="en-US" sz="9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DDF686-3BDD-3F4E-85AA-39CF5743B833}"/>
                </a:ext>
              </a:extLst>
            </p:cNvPr>
            <p:cNvSpPr txBox="1"/>
            <p:nvPr/>
          </p:nvSpPr>
          <p:spPr>
            <a:xfrm>
              <a:off x="2625519" y="3560528"/>
              <a:ext cx="1962136" cy="26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Lower-income students</a:t>
              </a:r>
              <a:endParaRPr lang="en-US" sz="9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ABF871E-9CB5-4CC8-B8EE-AA348EF717AE}"/>
              </a:ext>
            </a:extLst>
          </p:cNvPr>
          <p:cNvSpPr txBox="1"/>
          <p:nvPr/>
        </p:nvSpPr>
        <p:spPr>
          <a:xfrm>
            <a:off x="5878873" y="2797495"/>
            <a:ext cx="2487360" cy="461665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Proportion of transfer students who earned a bachelor’s degree six years after community college entry by income, 2007-08 Cohort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3D4715-C258-4EBD-AFD0-973B6E6708D3}"/>
              </a:ext>
            </a:extLst>
          </p:cNvPr>
          <p:cNvSpPr txBox="1"/>
          <p:nvPr/>
        </p:nvSpPr>
        <p:spPr>
          <a:xfrm>
            <a:off x="2532086" y="1189523"/>
            <a:ext cx="407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Lower-income students are less likely than their higher-income peers to attain a bachelor’s degree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F881E7-3BC9-4706-BBA2-6AF349283040}"/>
              </a:ext>
            </a:extLst>
          </p:cNvPr>
          <p:cNvSpPr txBox="1"/>
          <p:nvPr/>
        </p:nvSpPr>
        <p:spPr>
          <a:xfrm>
            <a:off x="1662659" y="4661111"/>
            <a:ext cx="5818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Jenkins, D. &amp; Fink, J. (2016).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Tracking Transfer: New Measures of Institutional and State Effectiveness in Helping Community College Students Attain Bachelor’s Degrees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Community College Research Center, The Aspen Institute College Excellence Program, &amp; National Student Clearinghouse Research Center.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A56BBF-2180-415D-8023-92950CB65813}"/>
              </a:ext>
            </a:extLst>
          </p:cNvPr>
          <p:cNvSpPr txBox="1"/>
          <p:nvPr/>
        </p:nvSpPr>
        <p:spPr>
          <a:xfrm>
            <a:off x="1662659" y="361286"/>
            <a:ext cx="581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Overall, Transfer Rarely Goes as Intended, Especially for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Lower-Income Students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419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0" y="1827513"/>
            <a:ext cx="9144001" cy="473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A Call to Action </a:t>
            </a:r>
            <a:endParaRPr lang="en-US" sz="2800" b="1" dirty="0">
              <a:solidFill>
                <a:srgbClr val="FFFFFF"/>
              </a:solidFill>
              <a:latin typeface="Georgia" panose="02040502050405020303" pitchFamily="18" charset="0"/>
              <a:cs typeface="Constanti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0" y="2244705"/>
            <a:ext cx="9144001" cy="8618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for the ATI Sector to Expand </a:t>
            </a:r>
            <a:b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Community College Transfer</a:t>
            </a:r>
            <a:endParaRPr lang="en-US" sz="2800" b="1" dirty="0">
              <a:solidFill>
                <a:srgbClr val="FFFFFF"/>
              </a:solidFill>
              <a:latin typeface="Georgia" panose="02040502050405020303" pitchFamily="18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22E8A9-F5C9-694D-8040-91057D51396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280659-605D-D240-89CA-D5B720050962}"/>
              </a:ext>
            </a:extLst>
          </p:cNvPr>
          <p:cNvGrpSpPr/>
          <p:nvPr/>
        </p:nvGrpSpPr>
        <p:grpSpPr>
          <a:xfrm>
            <a:off x="2960034" y="1907474"/>
            <a:ext cx="3201127" cy="2761046"/>
            <a:chOff x="2960034" y="1907474"/>
            <a:chExt cx="3201127" cy="2761046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D844C1B7-46F5-7C49-95DB-28CD0040BC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72394977"/>
                </p:ext>
              </p:extLst>
            </p:nvPr>
          </p:nvGraphicFramePr>
          <p:xfrm>
            <a:off x="2960034" y="1907474"/>
            <a:ext cx="3201127" cy="27610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3134003" y="4227227"/>
              <a:ext cx="2783304" cy="409408"/>
              <a:chOff x="622228" y="4353129"/>
              <a:chExt cx="2783304" cy="55292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E719E8-6ECC-4E5B-9D09-5CA40B7FAA49}"/>
                  </a:ext>
                </a:extLst>
              </p:cNvPr>
              <p:cNvSpPr txBox="1"/>
              <p:nvPr/>
            </p:nvSpPr>
            <p:spPr>
              <a:xfrm>
                <a:off x="622228" y="4353130"/>
                <a:ext cx="1493875" cy="55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4-year nonprofit institutions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B906CC-12EA-1C4D-94BB-F7FE0266F2C0}"/>
                  </a:ext>
                </a:extLst>
              </p:cNvPr>
              <p:cNvSpPr txBox="1"/>
              <p:nvPr/>
            </p:nvSpPr>
            <p:spPr>
              <a:xfrm>
                <a:off x="2116103" y="4353129"/>
                <a:ext cx="1289429" cy="55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9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ATI-eligible institutions</a:t>
                </a:r>
                <a:endPara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7EBD98-C400-764A-A64A-CC01F6C9F9C1}"/>
              </a:ext>
            </a:extLst>
          </p:cNvPr>
          <p:cNvSpPr txBox="1"/>
          <p:nvPr/>
        </p:nvSpPr>
        <p:spPr>
          <a:xfrm>
            <a:off x="2998228" y="4767293"/>
            <a:ext cx="31475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 of the Integrated Postsecondary Education Data System data, 2014-2016.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DA63A5-F236-4934-8C55-8E31C40A6D42}"/>
              </a:ext>
            </a:extLst>
          </p:cNvPr>
          <p:cNvSpPr/>
          <p:nvPr/>
        </p:nvSpPr>
        <p:spPr>
          <a:xfrm>
            <a:off x="5546441" y="1927529"/>
            <a:ext cx="3201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new fall enrollments that entered as transfer students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C3224-4AAD-456C-9C20-5F8A707B73E9}"/>
              </a:ext>
            </a:extLst>
          </p:cNvPr>
          <p:cNvSpPr txBox="1"/>
          <p:nvPr/>
        </p:nvSpPr>
        <p:spPr>
          <a:xfrm>
            <a:off x="767254" y="704439"/>
            <a:ext cx="759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High-graduation-rate colleges overall are substantially less likely </a:t>
            </a:r>
            <a:b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than other institutions to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enroll transfer students.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158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22E8A9-F5C9-694D-8040-91057D51396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E175FC-C442-4020-99A1-B3A3E2BAE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73867"/>
              </p:ext>
            </p:extLst>
          </p:nvPr>
        </p:nvGraphicFramePr>
        <p:xfrm>
          <a:off x="172066" y="1701386"/>
          <a:ext cx="8799869" cy="24935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526">
                  <a:extLst>
                    <a:ext uri="{9D8B030D-6E8A-4147-A177-3AD203B41FA5}">
                      <a16:colId xmlns:a16="http://schemas.microsoft.com/office/drawing/2014/main" val="1103673859"/>
                    </a:ext>
                  </a:extLst>
                </a:gridCol>
                <a:gridCol w="1024370">
                  <a:extLst>
                    <a:ext uri="{9D8B030D-6E8A-4147-A177-3AD203B41FA5}">
                      <a16:colId xmlns:a16="http://schemas.microsoft.com/office/drawing/2014/main" val="1581040899"/>
                    </a:ext>
                  </a:extLst>
                </a:gridCol>
                <a:gridCol w="1356852">
                  <a:extLst>
                    <a:ext uri="{9D8B030D-6E8A-4147-A177-3AD203B41FA5}">
                      <a16:colId xmlns:a16="http://schemas.microsoft.com/office/drawing/2014/main" val="1723698022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4108573500"/>
                    </a:ext>
                  </a:extLst>
                </a:gridCol>
                <a:gridCol w="920855">
                  <a:extLst>
                    <a:ext uri="{9D8B030D-6E8A-4147-A177-3AD203B41FA5}">
                      <a16:colId xmlns:a16="http://schemas.microsoft.com/office/drawing/2014/main" val="986520465"/>
                    </a:ext>
                  </a:extLst>
                </a:gridCol>
                <a:gridCol w="1130708">
                  <a:extLst>
                    <a:ext uri="{9D8B030D-6E8A-4147-A177-3AD203B41FA5}">
                      <a16:colId xmlns:a16="http://schemas.microsoft.com/office/drawing/2014/main" val="3531155664"/>
                    </a:ext>
                  </a:extLst>
                </a:gridCol>
                <a:gridCol w="1223347">
                  <a:extLst>
                    <a:ext uri="{9D8B030D-6E8A-4147-A177-3AD203B41FA5}">
                      <a16:colId xmlns:a16="http://schemas.microsoft.com/office/drawing/2014/main" val="1140333001"/>
                    </a:ext>
                  </a:extLst>
                </a:gridCol>
                <a:gridCol w="1223347">
                  <a:extLst>
                    <a:ext uri="{9D8B030D-6E8A-4147-A177-3AD203B41FA5}">
                      <a16:colId xmlns:a16="http://schemas.microsoft.com/office/drawing/2014/main" val="242878990"/>
                    </a:ext>
                  </a:extLst>
                </a:gridCol>
              </a:tblGrid>
              <a:tr h="91471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Sector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Estimated </a:t>
                      </a:r>
                    </a:p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lower-income transfer student cohort size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Student type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bg1"/>
                          </a:solidFill>
                        </a:rPr>
                        <a:t>Annual financial aid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bg1"/>
                          </a:solidFill>
                        </a:rPr>
                        <a:t>by student type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bg1"/>
                          </a:solidFill>
                        </a:rPr>
                        <a:t>Average 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bg1"/>
                          </a:solidFill>
                        </a:rPr>
                        <a:t>time-to-degree (years)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bg1"/>
                          </a:solidFill>
                        </a:rPr>
                        <a:t>Total financial aid per degree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Cumulative savings per transfer degree 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16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Total savings across lower-income transfer cohort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13010"/>
                  </a:ext>
                </a:extLst>
              </a:tr>
              <a:tr h="393192">
                <a:tc rowSpan="2"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Private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Traditional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$32,958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4.03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$131,370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$50,781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165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$1.27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738275"/>
                  </a:ext>
                </a:extLst>
              </a:tr>
              <a:tr h="25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Community College Transfer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$39,699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2.03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$80,589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03831736"/>
                  </a:ext>
                </a:extLst>
              </a:tr>
              <a:tr h="393192">
                <a:tc rowSpan="2"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Public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945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Traditional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$12,683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4.29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$54,410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$3,785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165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$3.58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34409"/>
                  </a:ext>
                </a:extLst>
              </a:tr>
              <a:tr h="25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Community College Transfer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$19,249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b="0" i="0" kern="120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2.63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rgbClr val="E11652"/>
                          </a:solidFill>
                          <a:latin typeface="Georgia" panose="02040502050405020303" pitchFamily="18" charset="0"/>
                        </a:rPr>
                        <a:t>$50,625</a:t>
                      </a:r>
                      <a:endParaRPr lang="en-US" dirty="0">
                        <a:solidFill>
                          <a:srgbClr val="E1165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2503010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08E4F90-D8C1-47E2-BF4E-D3C896FBEC29}"/>
              </a:ext>
            </a:extLst>
          </p:cNvPr>
          <p:cNvSpPr/>
          <p:nvPr/>
        </p:nvSpPr>
        <p:spPr>
          <a:xfrm>
            <a:off x="773407" y="1233362"/>
            <a:ext cx="7597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Estimating the total savings in financial aid conferred by enrolling and graduating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average cohort of lower-income community college transfer students at ATI Institutions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1,2,3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9395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3B0C-4377-4E9E-93E4-205FB56C05C5}"/>
              </a:ext>
            </a:extLst>
          </p:cNvPr>
          <p:cNvSpPr txBox="1"/>
          <p:nvPr/>
        </p:nvSpPr>
        <p:spPr>
          <a:xfrm>
            <a:off x="297713" y="227594"/>
            <a:ext cx="854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Community college transfers are more likely than traditional students to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require financial aid, but institutions still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spend less aid </a:t>
            </a:r>
            <a:r>
              <a:rPr lang="en-US" sz="1600" b="1" u="sng" dirty="0">
                <a:solidFill>
                  <a:schemeClr val="accent1"/>
                </a:solidFill>
                <a:latin typeface="Georgia" panose="02040502050405020303" pitchFamily="18" charset="0"/>
              </a:rPr>
              <a:t>per degree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because transfers arrive with less time needed to complete.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043D6-E154-4A69-BFD1-EA76DABDF1A5}"/>
              </a:ext>
            </a:extLst>
          </p:cNvPr>
          <p:cNvSpPr txBox="1"/>
          <p:nvPr/>
        </p:nvSpPr>
        <p:spPr>
          <a:xfrm>
            <a:off x="275303" y="4368043"/>
            <a:ext cx="8696632" cy="695062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109728" indent="-109728">
              <a:spcBef>
                <a:spcPts val="3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Member Data and Analysis: (2013-15) 3-year Average Pell transfer student enrollment (Publics 945 n=15, Privates 25 n= 41).</a:t>
            </a:r>
          </a:p>
          <a:p>
            <a:pPr marL="109728" indent="-109728">
              <a:spcBef>
                <a:spcPts val="300"/>
              </a:spcBef>
              <a:buFont typeface="+mj-lt"/>
              <a:buAutoNum type="arabicPeriod"/>
            </a:pP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Burack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C., 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Lanspery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S., Shields, T.P. &amp; Singleton, S. (2014).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Partnerships that Promote Success: Lessons and Findings from the Evaluation of the Jack Kent Cooke Foundation’s Community College Transfer Initiative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indent="-114300">
              <a:spcBef>
                <a:spcPts val="3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Note: As part of their evaluation of the Jack Kent Cooke Foundation’s (JKCF) Community College Transfer Initiative (CCTI)—an institutional grant program aimed at jumpstarting community college transfer opportunity at top colleges—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Burack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collected data on average total annual financial aid awards to low-to-moderate-income two-year transfer students at five private and three public selective institutions—all of which are ATI-eligible. </a:t>
            </a:r>
          </a:p>
          <a:p>
            <a:pPr>
              <a:spcBef>
                <a:spcPts val="45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ATI Analysis: 2004/09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Beginning Postsecondary Students Longitudinal Study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National Center for Education Statistics.  </a:t>
            </a:r>
          </a:p>
        </p:txBody>
      </p:sp>
    </p:spTree>
    <p:extLst>
      <p:ext uri="{BB962C8B-B14F-4D97-AF65-F5344CB8AC3E}">
        <p14:creationId xmlns:p14="http://schemas.microsoft.com/office/powerpoint/2010/main" val="5252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22E8A9-F5C9-694D-8040-91057D513963}"/>
              </a:ext>
            </a:extLst>
          </p:cNvPr>
          <p:cNvSpPr/>
          <p:nvPr/>
        </p:nvSpPr>
        <p:spPr>
          <a:xfrm>
            <a:off x="-1" y="-1359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8AD16F-D96D-4964-AD2C-C2B8F2E2EC3C}"/>
              </a:ext>
            </a:extLst>
          </p:cNvPr>
          <p:cNvSpPr/>
          <p:nvPr/>
        </p:nvSpPr>
        <p:spPr>
          <a:xfrm>
            <a:off x="161365" y="6304781"/>
            <a:ext cx="7205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1. ATI Analysis of NPSAS 2011-12 data</a:t>
            </a:r>
          </a:p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2. Shapiro, D.,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Dundar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A.,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Huie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F.,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Wakhungu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P., Yuan, X., Nathan, A &amp; Hwang, Y., A. (2017, April). Completing College: A National View of Student Attainment Rates by Race and Ethnicity – Fall 2010 Cohort (Signature Report No. 12b). Herndon, VA: National Student Clearinghouse Research Center.</a:t>
            </a:r>
            <a:endParaRPr lang="en-US" sz="800" b="1" dirty="0">
              <a:latin typeface="Georgia" panose="02040502050405020303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2F11C1-FF9C-094C-8467-493B0AED7476}"/>
              </a:ext>
            </a:extLst>
          </p:cNvPr>
          <p:cNvGrpSpPr/>
          <p:nvPr/>
        </p:nvGrpSpPr>
        <p:grpSpPr>
          <a:xfrm>
            <a:off x="1989239" y="1724543"/>
            <a:ext cx="5281133" cy="626108"/>
            <a:chOff x="3504132" y="1616604"/>
            <a:chExt cx="5388905" cy="62610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E03BC0-1B0B-A54D-A299-340E54C9B304}"/>
                </a:ext>
              </a:extLst>
            </p:cNvPr>
            <p:cNvSpPr txBox="1"/>
            <p:nvPr/>
          </p:nvSpPr>
          <p:spPr>
            <a:xfrm>
              <a:off x="3504132" y="1616604"/>
              <a:ext cx="5388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Text Analysis: References to “community colleges” on transfer admissions webpages between non-ATI institutions and ATI-eligible institutions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32EE03-BA93-EF48-A33E-2BC17A7ACFD6}"/>
                </a:ext>
              </a:extLst>
            </p:cNvPr>
            <p:cNvCxnSpPr>
              <a:cxnSpLocks/>
            </p:cNvCxnSpPr>
            <p:nvPr/>
          </p:nvCxnSpPr>
          <p:spPr>
            <a:xfrm>
              <a:off x="4423627" y="2242712"/>
              <a:ext cx="3549918" cy="0"/>
            </a:xfrm>
            <a:prstGeom prst="line">
              <a:avLst/>
            </a:prstGeom>
            <a:ln w="44450">
              <a:solidFill>
                <a:schemeClr val="tx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BA506-0B66-F642-A786-9A296F70AE18}"/>
              </a:ext>
            </a:extLst>
          </p:cNvPr>
          <p:cNvGrpSpPr/>
          <p:nvPr/>
        </p:nvGrpSpPr>
        <p:grpSpPr>
          <a:xfrm>
            <a:off x="2964807" y="2514776"/>
            <a:ext cx="3214387" cy="2364801"/>
            <a:chOff x="4509091" y="2497164"/>
            <a:chExt cx="3214387" cy="2364801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3F9CD536-039D-B34E-9FC4-B4C1D75397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34397214"/>
                </p:ext>
              </p:extLst>
            </p:nvPr>
          </p:nvGraphicFramePr>
          <p:xfrm>
            <a:off x="4509091" y="2497164"/>
            <a:ext cx="3214387" cy="2364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520CB5-671D-4D40-83C5-60E8823B7C55}"/>
                </a:ext>
              </a:extLst>
            </p:cNvPr>
            <p:cNvGrpSpPr/>
            <p:nvPr/>
          </p:nvGrpSpPr>
          <p:grpSpPr>
            <a:xfrm>
              <a:off x="5007272" y="4465864"/>
              <a:ext cx="2513929" cy="369332"/>
              <a:chOff x="1006275" y="4492459"/>
              <a:chExt cx="2513929" cy="49880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0F39A82-6940-EA4D-A4BB-ADCBB6431932}"/>
                  </a:ext>
                </a:extLst>
              </p:cNvPr>
              <p:cNvSpPr txBox="1"/>
              <p:nvPr/>
            </p:nvSpPr>
            <p:spPr>
              <a:xfrm>
                <a:off x="1006275" y="4492459"/>
                <a:ext cx="1355610" cy="49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5857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 sample of </a:t>
                </a:r>
                <a:r>
                  <a:rPr lang="en-US" sz="900" b="1" dirty="0">
                    <a:solidFill>
                      <a:srgbClr val="5857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non-ATI</a:t>
                </a:r>
                <a:r>
                  <a:rPr lang="en-US" sz="900" dirty="0">
                    <a:solidFill>
                      <a:srgbClr val="5857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institutions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8D4524F-FB59-3846-A6BE-E87ADEDFAEB3}"/>
                  </a:ext>
                </a:extLst>
              </p:cNvPr>
              <p:cNvSpPr txBox="1"/>
              <p:nvPr/>
            </p:nvSpPr>
            <p:spPr>
              <a:xfrm>
                <a:off x="2361885" y="4492459"/>
                <a:ext cx="1158319" cy="49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ATI-eligible institutions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4224B7-A278-4E0F-8117-CCBCD9581131}"/>
              </a:ext>
            </a:extLst>
          </p:cNvPr>
          <p:cNvSpPr txBox="1"/>
          <p:nvPr/>
        </p:nvSpPr>
        <p:spPr>
          <a:xfrm>
            <a:off x="2998230" y="4924245"/>
            <a:ext cx="31475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 of transfer admissions webpages,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BA4530-DF73-4C57-9583-F5A58F212FBB}"/>
              </a:ext>
            </a:extLst>
          </p:cNvPr>
          <p:cNvSpPr txBox="1"/>
          <p:nvPr/>
        </p:nvSpPr>
        <p:spPr>
          <a:xfrm>
            <a:off x="6369269" y="2750261"/>
            <a:ext cx="2312276" cy="584775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Analysis included references to “community/two-year/technical colleges” or “associates” within three mouse clicks from main transfer admissions webpage.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C06453-40C1-4C2F-8942-1B4E40F3C932}"/>
              </a:ext>
            </a:extLst>
          </p:cNvPr>
          <p:cNvSpPr txBox="1"/>
          <p:nvPr/>
        </p:nvSpPr>
        <p:spPr>
          <a:xfrm>
            <a:off x="830317" y="938972"/>
            <a:ext cx="759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For instance, ATI institutions can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provide better information upfront 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that is tailored to community college students on their transfer admissions webpages.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CA2F7-F4A6-4BB4-B3B9-AF9B1A370185}"/>
              </a:ext>
            </a:extLst>
          </p:cNvPr>
          <p:cNvSpPr txBox="1"/>
          <p:nvPr/>
        </p:nvSpPr>
        <p:spPr>
          <a:xfrm>
            <a:off x="772509" y="178239"/>
            <a:ext cx="7598979" cy="65659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lnSpc>
                <a:spcPts val="2220"/>
              </a:lnSpc>
              <a:spcBef>
                <a:spcPct val="0"/>
              </a:spcBef>
              <a:buNone/>
              <a:defRPr sz="2000" b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Current Practice at ATI Institutions is Misaligned with Increasing Community College Transfer Opportunity</a:t>
            </a:r>
          </a:p>
        </p:txBody>
      </p:sp>
    </p:spTree>
    <p:extLst>
      <p:ext uri="{BB962C8B-B14F-4D97-AF65-F5344CB8AC3E}">
        <p14:creationId xmlns:p14="http://schemas.microsoft.com/office/powerpoint/2010/main" val="35249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723ACA-7C3C-2B45-B96B-9694F3D85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-1" y="1827512"/>
            <a:ext cx="9144001" cy="14544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There are thousands of </a:t>
            </a:r>
            <a:b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high-achieving, low-income </a:t>
            </a:r>
            <a:b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prospective transfer students out there.</a:t>
            </a:r>
          </a:p>
        </p:txBody>
      </p:sp>
    </p:spTree>
    <p:extLst>
      <p:ext uri="{BB962C8B-B14F-4D97-AF65-F5344CB8AC3E}">
        <p14:creationId xmlns:p14="http://schemas.microsoft.com/office/powerpoint/2010/main" val="5878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5E640D7-377C-1448-91C5-2655CFB3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7"/>
            <a:ext cx="3328681" cy="3161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71969" y="4448653"/>
            <a:ext cx="4225852" cy="276999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National Digest of Education Statistics, Table 306.20. National Center for Education Statistics, 3-year average (2013-15),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https://nces.ed.gov/programs/digest/d16/tables/dt16_306.20.asp?current=yes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0D2D5C-6E79-9546-9D2D-D6956D2B4842}"/>
              </a:ext>
            </a:extLst>
          </p:cNvPr>
          <p:cNvGrpSpPr/>
          <p:nvPr/>
        </p:nvGrpSpPr>
        <p:grpSpPr>
          <a:xfrm>
            <a:off x="884819" y="3220254"/>
            <a:ext cx="2570957" cy="929935"/>
            <a:chOff x="884819" y="3220254"/>
            <a:chExt cx="2570957" cy="9299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2F575D-8396-A246-AD65-DB8DB767D341}"/>
                </a:ext>
              </a:extLst>
            </p:cNvPr>
            <p:cNvCxnSpPr>
              <a:cxnSpLocks/>
            </p:cNvCxnSpPr>
            <p:nvPr/>
          </p:nvCxnSpPr>
          <p:spPr>
            <a:xfrm>
              <a:off x="2482762" y="4040378"/>
              <a:ext cx="973014" cy="0"/>
            </a:xfrm>
            <a:prstGeom prst="line">
              <a:avLst/>
            </a:prstGeom>
            <a:ln w="28575" cmpd="sng">
              <a:solidFill>
                <a:schemeClr val="accent3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45EA25-C509-6346-95DD-087BA0818E65}"/>
                </a:ext>
              </a:extLst>
            </p:cNvPr>
            <p:cNvSpPr txBox="1"/>
            <p:nvPr/>
          </p:nvSpPr>
          <p:spPr>
            <a:xfrm>
              <a:off x="884819" y="3220254"/>
              <a:ext cx="1737203" cy="92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chemeClr val="accent3"/>
                  </a:solidFill>
                  <a:latin typeface="Georgia" panose="02040502050405020303" pitchFamily="18" charset="0"/>
                </a:rPr>
                <a:t>1.07M</a:t>
              </a:r>
            </a:p>
            <a:p>
              <a:pPr>
                <a:lnSpc>
                  <a:spcPct val="120000"/>
                </a:lnSpc>
              </a:pPr>
              <a:r>
                <a:rPr lang="en-US" sz="800" b="1" dirty="0">
                  <a:solidFill>
                    <a:schemeClr val="tx2"/>
                  </a:solidFill>
                  <a:cs typeface="Arial" panose="020B0604020202020204" pitchFamily="34" charset="0"/>
                </a:rPr>
                <a:t>Community college students</a:t>
              </a:r>
            </a:p>
            <a:p>
              <a:pPr>
                <a:lnSpc>
                  <a:spcPct val="120000"/>
                </a:lnSpc>
              </a:pPr>
              <a:r>
                <a:rPr lang="en-US" sz="7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First-time, degree-seeking students enrolled in 2-year public institutions</a:t>
              </a:r>
              <a:r>
                <a:rPr lang="en-US" sz="700" baseline="30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5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5FE9F2-19E1-5E42-931B-DC4F23E5864E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9A1C0CF-FBAA-4296-B0C8-2D7CCDBE0D07}"/>
              </a:ext>
            </a:extLst>
          </p:cNvPr>
          <p:cNvSpPr txBox="1"/>
          <p:nvPr/>
        </p:nvSpPr>
        <p:spPr>
          <a:xfrm>
            <a:off x="370115" y="704439"/>
            <a:ext cx="8393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There are more than 1 million degree-seeking students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enrolled in community college.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009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58ED9-DE8B-5C41-BB0B-0B698B67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7"/>
            <a:ext cx="3328681" cy="3161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71969" y="4448654"/>
            <a:ext cx="8554092" cy="51296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National Digest of Education Statistics, Table 306.20. National Center for Education Statistics, 3-year average (2013-15),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nces.ed.gov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/programs/digest/d16/tables/dt16_306.20.asp?current=yes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Analysis: 2004/09 Beginning Postsecondary Students Longitudinal Study (BPS). National Center for Education Statistics.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https://nces.ed.gov/pubsearch/pubsinfo.asp?pubid=2012246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778819-BEBE-F046-9664-D204FF11E4C0}"/>
              </a:ext>
            </a:extLst>
          </p:cNvPr>
          <p:cNvGrpSpPr/>
          <p:nvPr/>
        </p:nvGrpSpPr>
        <p:grpSpPr>
          <a:xfrm>
            <a:off x="541118" y="1882857"/>
            <a:ext cx="5789767" cy="3161200"/>
            <a:chOff x="541118" y="1882857"/>
            <a:chExt cx="5789767" cy="31612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F6712E5-79F9-744F-9963-9809EB8CA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204" y="1882857"/>
              <a:ext cx="3328681" cy="3161200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EAA6023-CA15-1348-BA00-756874FDBDC2}"/>
                </a:ext>
              </a:extLst>
            </p:cNvPr>
            <p:cNvCxnSpPr>
              <a:cxnSpLocks/>
            </p:cNvCxnSpPr>
            <p:nvPr/>
          </p:nvCxnSpPr>
          <p:spPr>
            <a:xfrm>
              <a:off x="1557495" y="2935225"/>
              <a:ext cx="1641750" cy="712770"/>
            </a:xfrm>
            <a:prstGeom prst="line">
              <a:avLst/>
            </a:prstGeom>
            <a:ln w="28575" cmpd="sng">
              <a:solidFill>
                <a:schemeClr val="tx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36E82C-31BE-6E4A-9E29-F6AD0B048D04}"/>
                </a:ext>
              </a:extLst>
            </p:cNvPr>
            <p:cNvSpPr txBox="1"/>
            <p:nvPr/>
          </p:nvSpPr>
          <p:spPr>
            <a:xfrm>
              <a:off x="541118" y="2070408"/>
              <a:ext cx="1529345" cy="933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439,000</a:t>
              </a:r>
              <a:endParaRPr lang="en-US" sz="12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sz="800" b="1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High-achievers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sz="7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2-year college students with a GPA of 3.0-4.0</a:t>
              </a:r>
              <a:r>
                <a:rPr lang="en-US" sz="700" baseline="30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5FE9F2-19E1-5E42-931B-DC4F23E5864E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4DCC80-3CCA-455C-BDEA-2B31EFB7FA95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Forty-one percent of them are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earning high grades, </a:t>
            </a:r>
            <a:b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which suggests they could succeed at a four-year college.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32178-6654-DF4E-B243-4147C8D69F83}"/>
              </a:ext>
            </a:extLst>
          </p:cNvPr>
          <p:cNvSpPr txBox="1"/>
          <p:nvPr/>
        </p:nvSpPr>
        <p:spPr>
          <a:xfrm>
            <a:off x="884819" y="3220254"/>
            <a:ext cx="1737203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3"/>
                </a:solidFill>
                <a:latin typeface="Georgia" panose="02040502050405020303" pitchFamily="18" charset="0"/>
              </a:rPr>
              <a:t>1.07M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2"/>
                </a:solidFill>
                <a:cs typeface="Arial" panose="020B0604020202020204" pitchFamily="34" charset="0"/>
              </a:rPr>
              <a:t>Community college students</a:t>
            </a:r>
          </a:p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First-time, degree-seeking students enrolled in 2-year public institutions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baseline="30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C86948-DFBE-BF48-97F1-F6F75FB8B179}"/>
              </a:ext>
            </a:extLst>
          </p:cNvPr>
          <p:cNvCxnSpPr>
            <a:cxnSpLocks/>
          </p:cNvCxnSpPr>
          <p:nvPr/>
        </p:nvCxnSpPr>
        <p:spPr>
          <a:xfrm>
            <a:off x="2482762" y="4040378"/>
            <a:ext cx="973014" cy="0"/>
          </a:xfrm>
          <a:prstGeom prst="line">
            <a:avLst/>
          </a:prstGeom>
          <a:ln w="28575" cmpd="sng"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2945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A788A3-1026-7645-BBFC-38581ECD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7"/>
            <a:ext cx="3328681" cy="3161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71969" y="4448654"/>
            <a:ext cx="8554092" cy="51296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National Digest of Education Statistics, Table 306.20. National Center for Education Statistics, 3-year average (2013-15),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nces.ed.gov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/programs/digest/d16/tables/dt16_306.20.asp?current=yes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Analysis: 2004/09 Beginning Postsecondary Students Longitudinal Study (BPS). National Center for Education Statistics.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https://nces.ed.gov/pubsearch/pubsinfo.asp?pubid=2012246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AA6023-CA15-1348-BA00-756874FDBDC2}"/>
              </a:ext>
            </a:extLst>
          </p:cNvPr>
          <p:cNvCxnSpPr>
            <a:cxnSpLocks/>
          </p:cNvCxnSpPr>
          <p:nvPr/>
        </p:nvCxnSpPr>
        <p:spPr>
          <a:xfrm>
            <a:off x="1557495" y="2935225"/>
            <a:ext cx="1641750" cy="71277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2F575D-8396-A246-AD65-DB8DB767D341}"/>
              </a:ext>
            </a:extLst>
          </p:cNvPr>
          <p:cNvCxnSpPr>
            <a:cxnSpLocks/>
          </p:cNvCxnSpPr>
          <p:nvPr/>
        </p:nvCxnSpPr>
        <p:spPr>
          <a:xfrm>
            <a:off x="2482762" y="4040378"/>
            <a:ext cx="973014" cy="0"/>
          </a:xfrm>
          <a:prstGeom prst="line">
            <a:avLst/>
          </a:prstGeom>
          <a:ln w="28575" cmpd="sng"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5FE9F2-19E1-5E42-931B-DC4F23E5864E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EA596-CBC1-B94A-B8DE-FDF130997807}"/>
              </a:ext>
            </a:extLst>
          </p:cNvPr>
          <p:cNvGrpSpPr/>
          <p:nvPr/>
        </p:nvGrpSpPr>
        <p:grpSpPr>
          <a:xfrm>
            <a:off x="2154728" y="1555407"/>
            <a:ext cx="4176156" cy="3488650"/>
            <a:chOff x="2154728" y="1555407"/>
            <a:chExt cx="4176156" cy="34886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E3651AD-8C4C-B448-89D2-856E30443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204" y="1882858"/>
              <a:ext cx="3328680" cy="3161199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0971805-972E-7B4E-967E-6D528F20F4FF}"/>
                </a:ext>
              </a:extLst>
            </p:cNvPr>
            <p:cNvCxnSpPr>
              <a:cxnSpLocks/>
            </p:cNvCxnSpPr>
            <p:nvPr/>
          </p:nvCxnSpPr>
          <p:spPr>
            <a:xfrm>
              <a:off x="3569278" y="2191594"/>
              <a:ext cx="1065569" cy="0"/>
            </a:xfrm>
            <a:prstGeom prst="line">
              <a:avLst/>
            </a:prstGeom>
            <a:ln w="28575" cmpd="sng">
              <a:solidFill>
                <a:schemeClr val="accent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37DF35-8C97-7649-AA06-E12F4FFD5E16}"/>
                </a:ext>
              </a:extLst>
            </p:cNvPr>
            <p:cNvSpPr txBox="1"/>
            <p:nvPr/>
          </p:nvSpPr>
          <p:spPr>
            <a:xfrm>
              <a:off x="2154728" y="1555407"/>
              <a:ext cx="1529344" cy="933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  <a:latin typeface="Georgia" panose="02040502050405020303" pitchFamily="18" charset="0"/>
                </a:rPr>
                <a:t>162,000</a:t>
              </a:r>
              <a:endParaRPr lang="en-US" sz="1200" b="1" dirty="0">
                <a:solidFill>
                  <a:schemeClr val="accent2"/>
                </a:solidFill>
                <a:latin typeface="Georgia" panose="02040502050405020303" pitchFamily="18" charset="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sz="800" b="1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Prospective transfers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sz="7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High-achievers who enroll in more than 24 credits in their first year</a:t>
              </a:r>
              <a:r>
                <a:rPr lang="en-US" sz="600" baseline="30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C8E269E-3721-4CBB-9502-DC89EEC3C8A2}"/>
              </a:ext>
            </a:extLst>
          </p:cNvPr>
          <p:cNvSpPr txBox="1"/>
          <p:nvPr/>
        </p:nvSpPr>
        <p:spPr>
          <a:xfrm>
            <a:off x="884819" y="3220254"/>
            <a:ext cx="1737203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3"/>
                </a:solidFill>
                <a:latin typeface="Georgia" panose="02040502050405020303" pitchFamily="18" charset="0"/>
              </a:rPr>
              <a:t>1.07M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2"/>
                </a:solidFill>
                <a:cs typeface="Arial" panose="020B0604020202020204" pitchFamily="34" charset="0"/>
              </a:rPr>
              <a:t>Community college students</a:t>
            </a:r>
          </a:p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First-time, degree-seeking students enrolled in 2-year public institutions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baseline="30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75D0F0-334B-44A6-A9ED-4797F31173F6}"/>
              </a:ext>
            </a:extLst>
          </p:cNvPr>
          <p:cNvSpPr txBox="1"/>
          <p:nvPr/>
        </p:nvSpPr>
        <p:spPr>
          <a:xfrm>
            <a:off x="541118" y="2070408"/>
            <a:ext cx="1529345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439,000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High-achievers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2-year college students with a GPA of 3.0-4.0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44402B-E676-448B-B21B-3F842D4B0895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Thirty-seven percent of the high achievers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earn enough credits </a:t>
            </a:r>
            <a:b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to likely enter a four-year school with junior standing.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3011960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18563" y="1601576"/>
            <a:ext cx="2437008" cy="2787182"/>
            <a:chOff x="4173068" y="825947"/>
            <a:chExt cx="2437008" cy="278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5638B3-440D-4255-8C45-8D0C298760B1}"/>
                </a:ext>
              </a:extLst>
            </p:cNvPr>
            <p:cNvSpPr txBox="1"/>
            <p:nvPr/>
          </p:nvSpPr>
          <p:spPr>
            <a:xfrm>
              <a:off x="4758055" y="2720577"/>
              <a:ext cx="124059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80%</a:t>
              </a:r>
            </a:p>
            <a:p>
              <a:r>
                <a:rPr lang="en-US" sz="1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Intend to attain a bachelor’s degree</a:t>
              </a:r>
              <a:r>
                <a:rPr lang="en-US" sz="1000" baseline="30000" dirty="0">
                  <a:solidFill>
                    <a:srgbClr val="93959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aphicFrame>
          <p:nvGraphicFramePr>
            <p:cNvPr id="10" name="Chart 9"/>
            <p:cNvGraphicFramePr/>
            <p:nvPr>
              <p:extLst/>
            </p:nvPr>
          </p:nvGraphicFramePr>
          <p:xfrm>
            <a:off x="4173068" y="825947"/>
            <a:ext cx="2437008" cy="16246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3587781" y="1523730"/>
            <a:ext cx="3303602" cy="2861655"/>
            <a:chOff x="5342286" y="748101"/>
            <a:chExt cx="3303602" cy="2861655"/>
          </a:xfrm>
        </p:grpSpPr>
        <p:pic>
          <p:nvPicPr>
            <p:cNvPr id="14" name="Picture 13" descr="BruinWalk-758 CIRCLE.ps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1978" y="996946"/>
              <a:ext cx="1290900" cy="12909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5638B3-440D-4255-8C45-8D0C298760B1}"/>
                </a:ext>
              </a:extLst>
            </p:cNvPr>
            <p:cNvSpPr txBox="1"/>
            <p:nvPr/>
          </p:nvSpPr>
          <p:spPr>
            <a:xfrm>
              <a:off x="6482415" y="2678732"/>
              <a:ext cx="2163473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  <a:t>Only </a:t>
              </a:r>
              <a:r>
                <a:rPr lang="en-US" sz="3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  <a:t>14%</a:t>
              </a:r>
              <a:endParaRPr lang="en-US" sz="28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endParaRPr>
            </a:p>
            <a:p>
              <a:pPr>
                <a:spcBef>
                  <a:spcPts val="300"/>
                </a:spcBef>
              </a:pPr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Attain a bachelor’s degree within 6 years of community college entry</a:t>
              </a:r>
              <a:r>
                <a:rPr lang="en-US" sz="1000" baseline="30000" dirty="0">
                  <a:solidFill>
                    <a:srgbClr val="93959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aphicFrame>
          <p:nvGraphicFramePr>
            <p:cNvPr id="12" name="Chart 11"/>
            <p:cNvGraphicFramePr/>
            <p:nvPr>
              <p:extLst/>
            </p:nvPr>
          </p:nvGraphicFramePr>
          <p:xfrm>
            <a:off x="5914310" y="748101"/>
            <a:ext cx="2613310" cy="17422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3" name="Chart 12"/>
            <p:cNvGraphicFramePr/>
            <p:nvPr>
              <p:extLst/>
            </p:nvPr>
          </p:nvGraphicFramePr>
          <p:xfrm>
            <a:off x="5998647" y="825947"/>
            <a:ext cx="2437008" cy="16246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5860910" y="2382944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6 years</a:t>
              </a:r>
            </a:p>
          </p:txBody>
        </p:sp>
        <p:cxnSp>
          <p:nvCxnSpPr>
            <p:cNvPr id="17" name="Straight Connector 16"/>
            <p:cNvCxnSpPr>
              <a:cxnSpLocks/>
            </p:cNvCxnSpPr>
            <p:nvPr/>
          </p:nvCxnSpPr>
          <p:spPr>
            <a:xfrm flipV="1">
              <a:off x="5342286" y="2560939"/>
              <a:ext cx="593497" cy="2755"/>
            </a:xfrm>
            <a:prstGeom prst="line">
              <a:avLst/>
            </a:prstGeom>
            <a:ln w="15875">
              <a:solidFill>
                <a:schemeClr val="tx2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637646" y="2546188"/>
              <a:ext cx="610129" cy="0"/>
            </a:xfrm>
            <a:prstGeom prst="line">
              <a:avLst/>
            </a:prstGeom>
            <a:ln w="15875">
              <a:solidFill>
                <a:schemeClr val="accent1"/>
              </a:solidFill>
              <a:prstDash val="dot"/>
              <a:tailEnd type="none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64251" y="2445545"/>
              <a:ext cx="107464" cy="118149"/>
            </a:xfrm>
            <a:prstGeom prst="line">
              <a:avLst/>
            </a:prstGeom>
            <a:ln w="15875">
              <a:solidFill>
                <a:schemeClr val="accent1"/>
              </a:solidFill>
              <a:prstDash val="dot"/>
              <a:tailEnd type="none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163166" y="2538341"/>
              <a:ext cx="96714" cy="125996"/>
            </a:xfrm>
            <a:prstGeom prst="line">
              <a:avLst/>
            </a:prstGeom>
            <a:ln w="15875">
              <a:solidFill>
                <a:schemeClr val="accent1"/>
              </a:solidFill>
              <a:prstDash val="dot"/>
              <a:tailEnd type="none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5EDB49-77B4-C440-B21B-A039C8D6DC33}"/>
              </a:ext>
            </a:extLst>
          </p:cNvPr>
          <p:cNvSpPr txBox="1"/>
          <p:nvPr/>
        </p:nvSpPr>
        <p:spPr>
          <a:xfrm>
            <a:off x="656172" y="4592422"/>
            <a:ext cx="7831655" cy="369332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Aspen Institute College Excellence Program. (2017).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Tackling Transfer: A Guide to Convening Community Colleges and Universities to Improve Transfer Student Outcomes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Aspen Institute College Excellence Program &amp; Community College Research Center.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Jenkins, D. &amp; Fink, J. (2016).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Tracking Transfer: New Measures of Institutional and State Effectiveness in Helping Community College Students Attain Bachelor’s Degrees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Community College Research Center, The Aspen Institute College Excellence Program &amp; National Student Clearinghouse Research Center. 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8CA74F-63FE-42A6-8C23-F2E0A096BCB0}"/>
              </a:ext>
            </a:extLst>
          </p:cNvPr>
          <p:cNvSpPr txBox="1">
            <a:spLocks/>
          </p:cNvSpPr>
          <p:nvPr/>
        </p:nvSpPr>
        <p:spPr>
          <a:xfrm>
            <a:off x="-1" y="281510"/>
            <a:ext cx="9144001" cy="686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20"/>
              </a:lnSpc>
            </a:pPr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A National Imperative</a:t>
            </a:r>
            <a:endParaRPr lang="en-US" sz="2000" b="1" dirty="0">
              <a:solidFill>
                <a:schemeClr val="tx2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0D0CD9-40D1-4684-8ED8-0AF0BED44949}"/>
              </a:ext>
            </a:extLst>
          </p:cNvPr>
          <p:cNvSpPr txBox="1"/>
          <p:nvPr/>
        </p:nvSpPr>
        <p:spPr>
          <a:xfrm>
            <a:off x="711712" y="704439"/>
            <a:ext cx="7720573" cy="35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Across the country, most community college students aspire to a bachelor’s degree,</a:t>
            </a:r>
            <a:endParaRPr lang="en-US" sz="1600" b="1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A725BF-6ABD-594A-A006-7724D8E20B1D}"/>
              </a:ext>
            </a:extLst>
          </p:cNvPr>
          <p:cNvSpPr txBox="1"/>
          <p:nvPr/>
        </p:nvSpPr>
        <p:spPr>
          <a:xfrm>
            <a:off x="711712" y="982785"/>
            <a:ext cx="7720573" cy="35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but few accomplish that goal.</a:t>
            </a:r>
          </a:p>
        </p:txBody>
      </p:sp>
    </p:spTree>
    <p:extLst>
      <p:ext uri="{BB962C8B-B14F-4D97-AF65-F5344CB8AC3E}">
        <p14:creationId xmlns:p14="http://schemas.microsoft.com/office/powerpoint/2010/main" val="14413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44D4A5-BAE3-174D-B76E-BAE7165B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8"/>
            <a:ext cx="3328680" cy="316119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71969" y="4448654"/>
            <a:ext cx="8554092" cy="51296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National Digest of Education Statistics, Table 306.20. National Center for Education Statistics, 3-year average (2013-15),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nces.ed.gov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/programs/digest/d16/tables/dt16_306.20.asp?current=yes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Analysis: 2004/09 Beginning Postsecondary Students Longitudinal Study (BPS). National Center for Education Statistics.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https://nces.ed.gov/pubsearch/pubsinfo.asp?pubid=2012246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 of National Postsecondary Student Aid Study (NPSAS), 2011-12 data.</a:t>
            </a:r>
          </a:p>
          <a:p>
            <a:pPr>
              <a:spcBef>
                <a:spcPts val="4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All estimates meet the NCES BPS reporting standard: Standard error represents less than </a:t>
            </a:r>
            <a:b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30 percent of the estimate.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AA6023-CA15-1348-BA00-756874FDBDC2}"/>
              </a:ext>
            </a:extLst>
          </p:cNvPr>
          <p:cNvCxnSpPr>
            <a:cxnSpLocks/>
          </p:cNvCxnSpPr>
          <p:nvPr/>
        </p:nvCxnSpPr>
        <p:spPr>
          <a:xfrm>
            <a:off x="1557495" y="2935225"/>
            <a:ext cx="1641750" cy="71277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3BBE9D-B1CA-3648-B105-C0DB4B9DDBC8}"/>
              </a:ext>
            </a:extLst>
          </p:cNvPr>
          <p:cNvCxnSpPr>
            <a:cxnSpLocks/>
          </p:cNvCxnSpPr>
          <p:nvPr/>
        </p:nvCxnSpPr>
        <p:spPr>
          <a:xfrm>
            <a:off x="3569278" y="2191594"/>
            <a:ext cx="1065569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2F575D-8396-A246-AD65-DB8DB767D341}"/>
              </a:ext>
            </a:extLst>
          </p:cNvPr>
          <p:cNvCxnSpPr>
            <a:cxnSpLocks/>
          </p:cNvCxnSpPr>
          <p:nvPr/>
        </p:nvCxnSpPr>
        <p:spPr>
          <a:xfrm>
            <a:off x="2482762" y="4040378"/>
            <a:ext cx="973014" cy="0"/>
          </a:xfrm>
          <a:prstGeom prst="line">
            <a:avLst/>
          </a:prstGeom>
          <a:ln w="28575" cmpd="sng"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5FE9F2-19E1-5E42-931B-DC4F23E5864E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04DA2D-E311-E244-A2D7-72B8617A00E3}"/>
              </a:ext>
            </a:extLst>
          </p:cNvPr>
          <p:cNvGrpSpPr/>
          <p:nvPr/>
        </p:nvGrpSpPr>
        <p:grpSpPr>
          <a:xfrm>
            <a:off x="3002204" y="1555407"/>
            <a:ext cx="5320781" cy="3488650"/>
            <a:chOff x="3002204" y="1555407"/>
            <a:chExt cx="5320781" cy="348865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ECC7E1-6340-7C43-A7EB-04032866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204" y="1882859"/>
              <a:ext cx="3328678" cy="316119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EC7249D-1B14-9D46-A921-F2CC6A1C5918}"/>
                </a:ext>
              </a:extLst>
            </p:cNvPr>
            <p:cNvGrpSpPr/>
            <p:nvPr/>
          </p:nvGrpSpPr>
          <p:grpSpPr>
            <a:xfrm>
              <a:off x="5127652" y="1555407"/>
              <a:ext cx="3195333" cy="1188723"/>
              <a:chOff x="5127652" y="1308414"/>
              <a:chExt cx="3195333" cy="1188723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B301BC-EBEA-DC4C-8E51-3935AC951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7652" y="1827468"/>
                <a:ext cx="1360174" cy="0"/>
              </a:xfrm>
              <a:prstGeom prst="line">
                <a:avLst/>
              </a:prstGeom>
              <a:ln w="28575" cmpd="sng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1BCAFD6-DB8B-BE40-8450-19D6664C82BF}"/>
                  </a:ext>
                </a:extLst>
              </p:cNvPr>
              <p:cNvSpPr txBox="1"/>
              <p:nvPr/>
            </p:nvSpPr>
            <p:spPr>
              <a:xfrm>
                <a:off x="6473215" y="1308414"/>
                <a:ext cx="1849770" cy="118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109,000</a:t>
                </a:r>
                <a:endParaRPr lang="en-US" sz="1200" b="1" dirty="0">
                  <a:solidFill>
                    <a:schemeClr val="accent4">
                      <a:lumMod val="75000"/>
                    </a:schemeClr>
                  </a:solidFill>
                  <a:latin typeface="Georgia" panose="02040502050405020303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sz="800" b="1" dirty="0">
                    <a:solidFill>
                      <a:schemeClr val="tx2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Lower-income prospective transfers</a:t>
                </a:r>
                <a:br>
                  <a:rPr lang="en-US" sz="800" b="1" dirty="0">
                    <a:solidFill>
                      <a:schemeClr val="tx2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</a:br>
                <a:r>
                  <a:rPr lang="en-US" sz="7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Based on data showing that 67% of community college students have incomes below the national median</a:t>
                </a:r>
                <a:r>
                  <a:rPr lang="en-US" sz="700" baseline="30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700" dirty="0">
                    <a:solidFill>
                      <a:schemeClr val="tx2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100" b="1" dirty="0">
                  <a:solidFill>
                    <a:schemeClr val="accent4">
                      <a:lumMod val="75000"/>
                    </a:schemeClr>
                  </a:solidFill>
                  <a:highlight>
                    <a:srgbClr val="FFFF00"/>
                  </a:highlight>
                  <a:latin typeface="Georgia" panose="02040502050405020303" pitchFamily="18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DC1474-A53F-49DB-A08B-0CF057D21365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Two-thirds of those community college students well-positioned for transfer </a:t>
            </a:r>
            <a:b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come from lower-income backgrounds.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B685C9-1C74-4D7B-8BBD-364943ADA5D1}"/>
              </a:ext>
            </a:extLst>
          </p:cNvPr>
          <p:cNvSpPr txBox="1"/>
          <p:nvPr/>
        </p:nvSpPr>
        <p:spPr>
          <a:xfrm>
            <a:off x="884819" y="3220254"/>
            <a:ext cx="1737203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3"/>
                </a:solidFill>
                <a:latin typeface="Georgia" panose="02040502050405020303" pitchFamily="18" charset="0"/>
              </a:rPr>
              <a:t>1.07M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2"/>
                </a:solidFill>
                <a:cs typeface="Arial" panose="020B0604020202020204" pitchFamily="34" charset="0"/>
              </a:rPr>
              <a:t>Community college students</a:t>
            </a:r>
          </a:p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First-time, degree-seeking students enrolled in 2-year public institutions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baseline="30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B007C-EE87-40F6-A15D-78B546C78025}"/>
              </a:ext>
            </a:extLst>
          </p:cNvPr>
          <p:cNvSpPr txBox="1"/>
          <p:nvPr/>
        </p:nvSpPr>
        <p:spPr>
          <a:xfrm>
            <a:off x="541118" y="2070408"/>
            <a:ext cx="1529345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439,000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High-achievers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2-year college students with a GPA of 3.0-4.0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86156E-94AA-4587-9939-6A0C0581744C}"/>
              </a:ext>
            </a:extLst>
          </p:cNvPr>
          <p:cNvSpPr txBox="1"/>
          <p:nvPr/>
        </p:nvSpPr>
        <p:spPr>
          <a:xfrm>
            <a:off x="2154728" y="1555407"/>
            <a:ext cx="1529344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Georgia" panose="02040502050405020303" pitchFamily="18" charset="0"/>
              </a:rPr>
              <a:t>162,000</a:t>
            </a:r>
            <a:endParaRPr lang="en-US" sz="1200" b="1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Prospective transfers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High-achievers who enroll in more than 24 credits in their first year</a:t>
            </a:r>
            <a:r>
              <a:rPr lang="en-US" sz="6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9226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7E3D37-B9E1-2B4E-A571-C68B9628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9"/>
            <a:ext cx="3328678" cy="3161198"/>
          </a:xfrm>
          <a:prstGeom prst="rect">
            <a:avLst/>
          </a:prstGeom>
        </p:spPr>
      </p:pic>
      <p:cxnSp>
        <p:nvCxnSpPr>
          <p:cNvPr id="38" name="Straight Connector 37"/>
          <p:cNvCxnSpPr>
            <a:cxnSpLocks/>
          </p:cNvCxnSpPr>
          <p:nvPr/>
        </p:nvCxnSpPr>
        <p:spPr>
          <a:xfrm>
            <a:off x="5127652" y="2074461"/>
            <a:ext cx="1360174" cy="0"/>
          </a:xfrm>
          <a:prstGeom prst="line">
            <a:avLst/>
          </a:prstGeom>
          <a:ln w="28575" cmpd="sng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71969" y="4448654"/>
            <a:ext cx="8554092" cy="51296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National Digest of Education Statistics, Table 306.20. National Center for Education Statistics, 3-year average (2013-15),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nces.ed.gov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/programs/digest/d16/tables/dt16_306.20.asp?current=yes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Analysis: 2004/09 Beginning Postsecondary Students Longitudinal Study (BPS). National Center for Education Statistics.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https://nces.ed.gov/pubsearch/pubsinfo.asp?pubid=2012246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 of National Postsecondary Student Aid Study (NPSAS), 2011-12 data.</a:t>
            </a:r>
          </a:p>
          <a:p>
            <a:pPr>
              <a:spcBef>
                <a:spcPts val="4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All estimates meet the NCES BPS reporting standard: Standard error represents less than </a:t>
            </a:r>
            <a:b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30 percent of the estimate.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45001C-C823-B041-9F5F-D1E6C86BF9ED}"/>
              </a:ext>
            </a:extLst>
          </p:cNvPr>
          <p:cNvGrpSpPr/>
          <p:nvPr/>
        </p:nvGrpSpPr>
        <p:grpSpPr>
          <a:xfrm>
            <a:off x="3002204" y="1882858"/>
            <a:ext cx="5598811" cy="3161199"/>
            <a:chOff x="3002204" y="1882858"/>
            <a:chExt cx="5598811" cy="31611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C44032-E925-D44D-AF48-64F79319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204" y="1882858"/>
              <a:ext cx="3328680" cy="31611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E19D64-67E8-6943-A144-781F79A317A5}"/>
                </a:ext>
              </a:extLst>
            </p:cNvPr>
            <p:cNvGrpSpPr/>
            <p:nvPr/>
          </p:nvGrpSpPr>
          <p:grpSpPr>
            <a:xfrm>
              <a:off x="6130384" y="2642097"/>
              <a:ext cx="2470631" cy="1249366"/>
              <a:chOff x="6236300" y="2389317"/>
              <a:chExt cx="2470631" cy="124936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5243851-C210-3E4F-94DD-BF953838B507}"/>
                  </a:ext>
                </a:extLst>
              </p:cNvPr>
              <p:cNvGrpSpPr/>
              <p:nvPr/>
            </p:nvGrpSpPr>
            <p:grpSpPr>
              <a:xfrm>
                <a:off x="6236300" y="2389317"/>
                <a:ext cx="348025" cy="1249366"/>
                <a:chOff x="7339838" y="3392393"/>
                <a:chExt cx="348025" cy="1249366"/>
              </a:xfrm>
            </p:grpSpPr>
            <p:cxnSp>
              <p:nvCxnSpPr>
                <p:cNvPr id="20" name="Straight Connector 19"/>
                <p:cNvCxnSpPr>
                  <a:cxnSpLocks/>
                </p:cNvCxnSpPr>
                <p:nvPr/>
              </p:nvCxnSpPr>
              <p:spPr>
                <a:xfrm>
                  <a:off x="7339838" y="4631368"/>
                  <a:ext cx="348025" cy="0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cxnSpLocks/>
                </p:cNvCxnSpPr>
                <p:nvPr/>
              </p:nvCxnSpPr>
              <p:spPr>
                <a:xfrm flipV="1">
                  <a:off x="7352796" y="3392393"/>
                  <a:ext cx="0" cy="1249366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F4610D-6AD0-7647-8126-BEF5AC9749A7}"/>
                  </a:ext>
                </a:extLst>
              </p:cNvPr>
              <p:cNvSpPr txBox="1"/>
              <p:nvPr/>
            </p:nvSpPr>
            <p:spPr>
              <a:xfrm>
                <a:off x="6579130" y="2654950"/>
                <a:ext cx="2127801" cy="933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  <a:latin typeface="Georgia" panose="02040502050405020303" pitchFamily="18" charset="0"/>
                  </a:rPr>
                  <a:t>50,000+</a:t>
                </a:r>
                <a:endPara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sz="800" b="1" dirty="0">
                    <a:solidFill>
                      <a:schemeClr val="tx2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Missed opportunities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sz="7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high-achieving, lower-income, credit-ready students who don’t transfer</a:t>
                </a:r>
                <a:endParaRPr lang="en-US" sz="3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AA6023-CA15-1348-BA00-756874FDBDC2}"/>
              </a:ext>
            </a:extLst>
          </p:cNvPr>
          <p:cNvCxnSpPr>
            <a:cxnSpLocks/>
          </p:cNvCxnSpPr>
          <p:nvPr/>
        </p:nvCxnSpPr>
        <p:spPr>
          <a:xfrm>
            <a:off x="1557495" y="2935225"/>
            <a:ext cx="1641750" cy="71277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3BBE9D-B1CA-3648-B105-C0DB4B9DDBC8}"/>
              </a:ext>
            </a:extLst>
          </p:cNvPr>
          <p:cNvCxnSpPr>
            <a:cxnSpLocks/>
          </p:cNvCxnSpPr>
          <p:nvPr/>
        </p:nvCxnSpPr>
        <p:spPr>
          <a:xfrm>
            <a:off x="3569278" y="2191594"/>
            <a:ext cx="1065569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2F575D-8396-A246-AD65-DB8DB767D341}"/>
              </a:ext>
            </a:extLst>
          </p:cNvPr>
          <p:cNvCxnSpPr>
            <a:cxnSpLocks/>
          </p:cNvCxnSpPr>
          <p:nvPr/>
        </p:nvCxnSpPr>
        <p:spPr>
          <a:xfrm>
            <a:off x="2482762" y="4040378"/>
            <a:ext cx="973014" cy="0"/>
          </a:xfrm>
          <a:prstGeom prst="line">
            <a:avLst/>
          </a:prstGeom>
          <a:ln w="28575" cmpd="sng"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5FE9F2-19E1-5E42-931B-DC4F23E5864E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B7419D-4DA1-4CAA-ACBE-35DD6E77CEBD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Every year,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half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of those promising low-income community college students </a:t>
            </a:r>
            <a:b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fail to transfer 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to a four-year college.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1EBD98-7771-4CA8-A9CC-5C54D1AA93EB}"/>
              </a:ext>
            </a:extLst>
          </p:cNvPr>
          <p:cNvSpPr txBox="1"/>
          <p:nvPr/>
        </p:nvSpPr>
        <p:spPr>
          <a:xfrm>
            <a:off x="884819" y="3220254"/>
            <a:ext cx="1737203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3"/>
                </a:solidFill>
                <a:latin typeface="Georgia" panose="02040502050405020303" pitchFamily="18" charset="0"/>
              </a:rPr>
              <a:t>1.07M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2"/>
                </a:solidFill>
                <a:cs typeface="Arial" panose="020B0604020202020204" pitchFamily="34" charset="0"/>
              </a:rPr>
              <a:t>Community college students</a:t>
            </a:r>
          </a:p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First-time, degree-seeking students enrolled in 2-year public institutions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baseline="30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D61B1-4325-41C6-A86C-0012B3E5793C}"/>
              </a:ext>
            </a:extLst>
          </p:cNvPr>
          <p:cNvSpPr txBox="1"/>
          <p:nvPr/>
        </p:nvSpPr>
        <p:spPr>
          <a:xfrm>
            <a:off x="541118" y="2070408"/>
            <a:ext cx="1529345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439,000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High-achievers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2-year college students with a GPA of 3.0-4.0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ED48D5-AA9D-4DF8-9FA2-3FFD44CC6B21}"/>
              </a:ext>
            </a:extLst>
          </p:cNvPr>
          <p:cNvSpPr txBox="1"/>
          <p:nvPr/>
        </p:nvSpPr>
        <p:spPr>
          <a:xfrm>
            <a:off x="2154728" y="1555407"/>
            <a:ext cx="1529344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Georgia" panose="02040502050405020303" pitchFamily="18" charset="0"/>
              </a:rPr>
              <a:t>162,000</a:t>
            </a:r>
            <a:endParaRPr lang="en-US" sz="1200" b="1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Prospective transfers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High-achievers who enroll in more than 24 credits in their first year</a:t>
            </a:r>
            <a:r>
              <a:rPr lang="en-US" sz="6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0325C8-B918-4254-B028-ED8EAF067E33}"/>
              </a:ext>
            </a:extLst>
          </p:cNvPr>
          <p:cNvSpPr txBox="1"/>
          <p:nvPr/>
        </p:nvSpPr>
        <p:spPr>
          <a:xfrm>
            <a:off x="6473215" y="1555407"/>
            <a:ext cx="1849770" cy="1188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109,000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Lower-income prospective transfers</a:t>
            </a:r>
            <a:b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data showing that 67% of community college students have incomes below the national median</a:t>
            </a:r>
            <a:r>
              <a:rPr lang="en-US" sz="7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9984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553BFE-C25F-BB4F-B81B-C65E17FBDB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88D52-C3EA-2D44-831D-5013D67C5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04" y="1882859"/>
            <a:ext cx="3328678" cy="31611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A57D5C-A09F-4745-82EE-B174133E7E49}"/>
              </a:ext>
            </a:extLst>
          </p:cNvPr>
          <p:cNvCxnSpPr>
            <a:cxnSpLocks/>
          </p:cNvCxnSpPr>
          <p:nvPr/>
        </p:nvCxnSpPr>
        <p:spPr>
          <a:xfrm>
            <a:off x="5127652" y="2074461"/>
            <a:ext cx="1360174" cy="0"/>
          </a:xfrm>
          <a:prstGeom prst="line">
            <a:avLst/>
          </a:prstGeom>
          <a:ln w="28575" cmpd="sng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3E6B0-EB62-954D-923A-9F61664F6C30}"/>
              </a:ext>
            </a:extLst>
          </p:cNvPr>
          <p:cNvGrpSpPr/>
          <p:nvPr/>
        </p:nvGrpSpPr>
        <p:grpSpPr>
          <a:xfrm>
            <a:off x="3002204" y="1882858"/>
            <a:ext cx="5598811" cy="3161199"/>
            <a:chOff x="3002204" y="1882858"/>
            <a:chExt cx="5598811" cy="31611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59FC-0DB7-954E-ACC2-96476BE6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204" y="1882858"/>
              <a:ext cx="3328680" cy="316119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B2326DA-9373-2E48-B60A-FC2058054373}"/>
                </a:ext>
              </a:extLst>
            </p:cNvPr>
            <p:cNvGrpSpPr/>
            <p:nvPr/>
          </p:nvGrpSpPr>
          <p:grpSpPr>
            <a:xfrm>
              <a:off x="6130384" y="2642097"/>
              <a:ext cx="2470631" cy="1249366"/>
              <a:chOff x="6236300" y="2389317"/>
              <a:chExt cx="2470631" cy="124936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403F2B9-3E3E-B24C-807C-598FFD3A1B9C}"/>
                  </a:ext>
                </a:extLst>
              </p:cNvPr>
              <p:cNvGrpSpPr/>
              <p:nvPr/>
            </p:nvGrpSpPr>
            <p:grpSpPr>
              <a:xfrm>
                <a:off x="6236300" y="2389317"/>
                <a:ext cx="348025" cy="1249366"/>
                <a:chOff x="7339838" y="3392393"/>
                <a:chExt cx="348025" cy="1249366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3339F4E-540A-4E40-A23E-5FD48B9D3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838" y="4631368"/>
                  <a:ext cx="348025" cy="0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79C0206-5CD3-DE45-ABB9-1C5E0A92C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796" y="3392393"/>
                  <a:ext cx="0" cy="1249366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9F5D6-1D60-234D-AF08-3D7AD831C165}"/>
                  </a:ext>
                </a:extLst>
              </p:cNvPr>
              <p:cNvSpPr txBox="1"/>
              <p:nvPr/>
            </p:nvSpPr>
            <p:spPr>
              <a:xfrm>
                <a:off x="6579130" y="2654950"/>
                <a:ext cx="2127801" cy="933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  <a:latin typeface="Georgia" panose="02040502050405020303" pitchFamily="18" charset="0"/>
                  </a:rPr>
                  <a:t>50,000+</a:t>
                </a:r>
                <a:endPara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sz="800" b="1" dirty="0">
                    <a:solidFill>
                      <a:schemeClr val="tx2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Missed opportunities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sz="7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high-achieving, lower-income, credit-ready students who don’t transfer</a:t>
                </a:r>
                <a:endParaRPr lang="en-US" sz="3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EEE02D-9FF1-1542-B95B-FCE8F7085A74}"/>
              </a:ext>
            </a:extLst>
          </p:cNvPr>
          <p:cNvCxnSpPr>
            <a:cxnSpLocks/>
          </p:cNvCxnSpPr>
          <p:nvPr/>
        </p:nvCxnSpPr>
        <p:spPr>
          <a:xfrm>
            <a:off x="1557495" y="2935225"/>
            <a:ext cx="1641750" cy="71277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656182-F1B3-6E41-8B22-B019080B691E}"/>
              </a:ext>
            </a:extLst>
          </p:cNvPr>
          <p:cNvCxnSpPr>
            <a:cxnSpLocks/>
          </p:cNvCxnSpPr>
          <p:nvPr/>
        </p:nvCxnSpPr>
        <p:spPr>
          <a:xfrm>
            <a:off x="3569278" y="2191594"/>
            <a:ext cx="1065569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41CD6F-B49C-2E48-8AF8-5332C944A3C9}"/>
              </a:ext>
            </a:extLst>
          </p:cNvPr>
          <p:cNvCxnSpPr>
            <a:cxnSpLocks/>
          </p:cNvCxnSpPr>
          <p:nvPr/>
        </p:nvCxnSpPr>
        <p:spPr>
          <a:xfrm>
            <a:off x="2482762" y="4040378"/>
            <a:ext cx="973014" cy="0"/>
          </a:xfrm>
          <a:prstGeom prst="line">
            <a:avLst/>
          </a:prstGeom>
          <a:ln w="28575" cmpd="sng"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072182-D57F-5E44-B3BB-6B99CE161D81}"/>
              </a:ext>
            </a:extLst>
          </p:cNvPr>
          <p:cNvCxnSpPr/>
          <p:nvPr/>
        </p:nvCxnSpPr>
        <p:spPr>
          <a:xfrm>
            <a:off x="768754" y="4357480"/>
            <a:ext cx="7742576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7B32489-9DE9-2F46-A22C-D23413A16A7C}"/>
              </a:ext>
            </a:extLst>
          </p:cNvPr>
          <p:cNvSpPr txBox="1"/>
          <p:nvPr/>
        </p:nvSpPr>
        <p:spPr>
          <a:xfrm>
            <a:off x="884819" y="3220254"/>
            <a:ext cx="1737203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3"/>
                </a:solidFill>
                <a:latin typeface="Georgia" panose="02040502050405020303" pitchFamily="18" charset="0"/>
              </a:rPr>
              <a:t>1.07M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2"/>
                </a:solidFill>
                <a:cs typeface="Arial" panose="020B0604020202020204" pitchFamily="34" charset="0"/>
              </a:rPr>
              <a:t>Community college students</a:t>
            </a:r>
          </a:p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First-time, degree-seeking students enrolled in 2-year public institutions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baseline="30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2B41F0-4471-3348-8E77-9E91AF2699D6}"/>
              </a:ext>
            </a:extLst>
          </p:cNvPr>
          <p:cNvSpPr txBox="1"/>
          <p:nvPr/>
        </p:nvSpPr>
        <p:spPr>
          <a:xfrm>
            <a:off x="541118" y="2070408"/>
            <a:ext cx="1529345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439,000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High-achievers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2-year college students with a GPA of 3.0-4.0</a:t>
            </a:r>
            <a:r>
              <a:rPr lang="en-US" sz="7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791E08-C2D3-6F4E-8767-D44456DBC81D}"/>
              </a:ext>
            </a:extLst>
          </p:cNvPr>
          <p:cNvSpPr txBox="1"/>
          <p:nvPr/>
        </p:nvSpPr>
        <p:spPr>
          <a:xfrm>
            <a:off x="2154728" y="1555407"/>
            <a:ext cx="1529344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Georgia" panose="02040502050405020303" pitchFamily="18" charset="0"/>
              </a:rPr>
              <a:t>162,000</a:t>
            </a:r>
            <a:endParaRPr lang="en-US" sz="1200" b="1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Prospective transfers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High-achievers who enroll in more than 24 credits in their first year</a:t>
            </a:r>
            <a:r>
              <a:rPr lang="en-US" sz="600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CACE2A-B19D-5D4C-882C-3DC652B375A3}"/>
              </a:ext>
            </a:extLst>
          </p:cNvPr>
          <p:cNvSpPr txBox="1"/>
          <p:nvPr/>
        </p:nvSpPr>
        <p:spPr>
          <a:xfrm>
            <a:off x="6473215" y="1555407"/>
            <a:ext cx="1849770" cy="1188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109,000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Lower-income prospective transfers</a:t>
            </a:r>
            <a:br>
              <a:rPr lang="en-US" sz="800" b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data showing that 67% of community college students have incomes below the national median</a:t>
            </a:r>
            <a:r>
              <a:rPr lang="en-US" sz="7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37DBC1-4315-3E40-9422-1038547E776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A0115C-A6FE-E141-A881-426D59E03913}"/>
              </a:ext>
            </a:extLst>
          </p:cNvPr>
          <p:cNvGrpSpPr/>
          <p:nvPr/>
        </p:nvGrpSpPr>
        <p:grpSpPr>
          <a:xfrm>
            <a:off x="-939867" y="-1472174"/>
            <a:ext cx="12387227" cy="11763971"/>
            <a:chOff x="-939867" y="-1472174"/>
            <a:chExt cx="12387227" cy="117639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0970A6A-CC40-8743-B80A-A0F9E77FAE07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Georgia" panose="02040502050405020303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2FDF80C-9448-0546-8C73-D2CAEB06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000"/>
            </a:blip>
            <a:stretch>
              <a:fillRect/>
            </a:stretch>
          </p:blipFill>
          <p:spPr>
            <a:xfrm>
              <a:off x="-939867" y="-1472174"/>
              <a:ext cx="12387227" cy="1176397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BE6F60-96A6-894E-A91D-3B0C4168BB95}"/>
                </a:ext>
              </a:extLst>
            </p:cNvPr>
            <p:cNvSpPr txBox="1"/>
            <p:nvPr/>
          </p:nvSpPr>
          <p:spPr>
            <a:xfrm>
              <a:off x="203115" y="2270368"/>
              <a:ext cx="9144000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Georgia" panose="02040502050405020303" pitchFamily="18" charset="0"/>
                </a:rPr>
                <a:t>THE TALENT </a:t>
              </a:r>
              <a:br>
                <a:rPr lang="en-US" sz="2400" b="1" dirty="0">
                  <a:solidFill>
                    <a:schemeClr val="accent1"/>
                  </a:solidFill>
                  <a:latin typeface="Georgia" panose="02040502050405020303" pitchFamily="18" charset="0"/>
                </a:rPr>
              </a:br>
              <a:r>
                <a:rPr lang="en-US" sz="2400" b="1" dirty="0">
                  <a:solidFill>
                    <a:schemeClr val="accent1"/>
                  </a:solidFill>
                  <a:latin typeface="Georgia" panose="02040502050405020303" pitchFamily="18" charset="0"/>
                </a:rPr>
                <a:t>BLIND SPOT </a:t>
              </a:r>
            </a:p>
            <a:p>
              <a:pPr algn="ctr"/>
              <a:r>
                <a:rPr lang="en-US" sz="4800" b="1" dirty="0">
                  <a:solidFill>
                    <a:schemeClr val="accent1"/>
                  </a:solidFill>
                  <a:latin typeface="Georgia" panose="02040502050405020303" pitchFamily="18" charset="0"/>
                </a:rPr>
                <a:t>15,000</a:t>
              </a:r>
              <a:endParaRPr lang="en-US" sz="2400" b="1" dirty="0">
                <a:solidFill>
                  <a:schemeClr val="accent1"/>
                </a:solidFill>
                <a:latin typeface="Georgia" panose="02040502050405020303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Missed-opportunity students </a:t>
              </a:r>
              <a:br>
                <a:rPr lang="en-U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</a:br>
              <a:r>
                <a:rPr lang="en-U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with a GPA of 3.7 or higher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32AAC4-6993-434F-B05F-AD2B9F9D57C8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Among this group are ~15,000 students whose very high GPAs indicate they are </a:t>
            </a:r>
            <a:b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especially poised to succeed at ATI institutions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75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5195C-BC5A-0948-97F4-3CD1FA11D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2" y="2162700"/>
            <a:ext cx="9144001" cy="9146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Modest Increases at Top Colleges </a:t>
            </a:r>
            <a:b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Would Translate into Substantial Opportunity </a:t>
            </a:r>
          </a:p>
        </p:txBody>
      </p:sp>
    </p:spTree>
    <p:extLst>
      <p:ext uri="{BB962C8B-B14F-4D97-AF65-F5344CB8AC3E}">
        <p14:creationId xmlns:p14="http://schemas.microsoft.com/office/powerpoint/2010/main" val="34126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0" y="1486724"/>
            <a:ext cx="9144000" cy="10850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If every ATI-eligible school enrolled an additional 20 </a:t>
            </a:r>
            <a:b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low- and moderate-income community college </a:t>
            </a:r>
            <a:b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transfer students as juniors each year,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65D2C2-C276-914D-8C82-A44CA4A2582A}"/>
              </a:ext>
            </a:extLst>
          </p:cNvPr>
          <p:cNvSpPr txBox="1">
            <a:spLocks/>
          </p:cNvSpPr>
          <p:nvPr/>
        </p:nvSpPr>
        <p:spPr>
          <a:xfrm>
            <a:off x="-17" y="2712641"/>
            <a:ext cx="9144001" cy="12496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–halfway if each enrolled an additional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40 transfer students.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5F2052-CBD5-FB40-B26D-E3D22AE92275}"/>
              </a:ext>
            </a:extLst>
          </p:cNvPr>
          <p:cNvSpPr txBox="1">
            <a:spLocks/>
          </p:cNvSpPr>
          <p:nvPr/>
        </p:nvSpPr>
        <p:spPr>
          <a:xfrm>
            <a:off x="-1" y="1486724"/>
            <a:ext cx="9144000" cy="10850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If every ATI-eligible school enrolled an additional </a:t>
            </a:r>
            <a:r>
              <a:rPr lang="en-US" sz="2000" b="1" dirty="0">
                <a:solidFill>
                  <a:schemeClr val="accent4"/>
                </a:solidFill>
                <a:latin typeface="Georgia" panose="02040502050405020303" pitchFamily="18" charset="0"/>
              </a:rPr>
              <a:t>20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b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low- and moderate-income community college </a:t>
            </a:r>
            <a:b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transfer students as juniors each year,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73E721-C0AA-B54E-82F2-95F7FA0CD350}"/>
              </a:ext>
            </a:extLst>
          </p:cNvPr>
          <p:cNvSpPr txBox="1">
            <a:spLocks/>
          </p:cNvSpPr>
          <p:nvPr/>
        </p:nvSpPr>
        <p:spPr>
          <a:xfrm>
            <a:off x="0" y="2714616"/>
            <a:ext cx="9144001" cy="7813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ATI would be a quarter of the way 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to its 50,000-by-2025 goal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73BEEE-C3B8-C84F-BFED-D7303517321E}"/>
              </a:ext>
            </a:extLst>
          </p:cNvPr>
          <p:cNvSpPr txBox="1">
            <a:spLocks/>
          </p:cNvSpPr>
          <p:nvPr/>
        </p:nvSpPr>
        <p:spPr>
          <a:xfrm>
            <a:off x="-11" y="2717454"/>
            <a:ext cx="9144001" cy="5980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ATI would be a </a:t>
            </a:r>
            <a:r>
              <a:rPr lang="en-US" sz="2000" b="1" dirty="0">
                <a:solidFill>
                  <a:schemeClr val="accent4"/>
                </a:solidFill>
                <a:latin typeface="Georgia" panose="02040502050405020303" pitchFamily="18" charset="0"/>
              </a:rPr>
              <a:t>quarter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of the way </a:t>
            </a:r>
          </a:p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to its 50,000-by-2025 goal</a:t>
            </a:r>
            <a:endParaRPr lang="en-US" sz="2000" b="1" dirty="0">
              <a:solidFill>
                <a:schemeClr val="accent4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06A605-023B-2543-B4CE-6A2A77BAB9E3}"/>
              </a:ext>
            </a:extLst>
          </p:cNvPr>
          <p:cNvSpPr txBox="1">
            <a:spLocks/>
          </p:cNvSpPr>
          <p:nvPr/>
        </p:nvSpPr>
        <p:spPr>
          <a:xfrm>
            <a:off x="0" y="2712641"/>
            <a:ext cx="9144001" cy="15320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–halfway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if each enrolled an additional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40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transfer students.</a:t>
            </a:r>
          </a:p>
        </p:txBody>
      </p:sp>
    </p:spTree>
    <p:extLst>
      <p:ext uri="{BB962C8B-B14F-4D97-AF65-F5344CB8AC3E}">
        <p14:creationId xmlns:p14="http://schemas.microsoft.com/office/powerpoint/2010/main" val="5461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9" grpId="1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8F99F-F5C5-514E-8FB5-02DA59F9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20" r="26305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1" y="2393845"/>
            <a:ext cx="9144001" cy="473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A Path Forward</a:t>
            </a:r>
            <a:endParaRPr lang="en-US" sz="2800" b="1" dirty="0">
              <a:solidFill>
                <a:srgbClr val="FFFFFF"/>
              </a:solidFill>
              <a:latin typeface="Georgia" panose="02040502050405020303" pitchFamily="18" charset="0"/>
              <a:cs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755FF-2DFD-1046-871C-397410E09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20" r="26305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4261B-AADC-774D-98F0-E33603AE6A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2" y="2155410"/>
            <a:ext cx="9144001" cy="8326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Advancing Community College Transfer </a:t>
            </a: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at Our Institution</a:t>
            </a:r>
          </a:p>
        </p:txBody>
      </p:sp>
    </p:spTree>
    <p:extLst>
      <p:ext uri="{BB962C8B-B14F-4D97-AF65-F5344CB8AC3E}">
        <p14:creationId xmlns:p14="http://schemas.microsoft.com/office/powerpoint/2010/main" val="33392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F585A2-BB9A-F546-BC60-D77870E4C7C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8D1471-6B56-4284-84CA-78198D709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97894"/>
              </p:ext>
            </p:extLst>
          </p:nvPr>
        </p:nvGraphicFramePr>
        <p:xfrm>
          <a:off x="799354" y="1801078"/>
          <a:ext cx="7537821" cy="2742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9172">
                  <a:extLst>
                    <a:ext uri="{9D8B030D-6E8A-4147-A177-3AD203B41FA5}">
                      <a16:colId xmlns:a16="http://schemas.microsoft.com/office/drawing/2014/main" val="1103673859"/>
                    </a:ext>
                  </a:extLst>
                </a:gridCol>
                <a:gridCol w="851836">
                  <a:extLst>
                    <a:ext uri="{9D8B030D-6E8A-4147-A177-3AD203B41FA5}">
                      <a16:colId xmlns:a16="http://schemas.microsoft.com/office/drawing/2014/main" val="4159222580"/>
                    </a:ext>
                  </a:extLst>
                </a:gridCol>
                <a:gridCol w="856649">
                  <a:extLst>
                    <a:ext uri="{9D8B030D-6E8A-4147-A177-3AD203B41FA5}">
                      <a16:colId xmlns:a16="http://schemas.microsoft.com/office/drawing/2014/main" val="3068791979"/>
                    </a:ext>
                  </a:extLst>
                </a:gridCol>
                <a:gridCol w="847023">
                  <a:extLst>
                    <a:ext uri="{9D8B030D-6E8A-4147-A177-3AD203B41FA5}">
                      <a16:colId xmlns:a16="http://schemas.microsoft.com/office/drawing/2014/main" val="3107210278"/>
                    </a:ext>
                  </a:extLst>
                </a:gridCol>
                <a:gridCol w="851835">
                  <a:extLst>
                    <a:ext uri="{9D8B030D-6E8A-4147-A177-3AD203B41FA5}">
                      <a16:colId xmlns:a16="http://schemas.microsoft.com/office/drawing/2014/main" val="25637013"/>
                    </a:ext>
                  </a:extLst>
                </a:gridCol>
                <a:gridCol w="813335">
                  <a:extLst>
                    <a:ext uri="{9D8B030D-6E8A-4147-A177-3AD203B41FA5}">
                      <a16:colId xmlns:a16="http://schemas.microsoft.com/office/drawing/2014/main" val="2752325419"/>
                    </a:ext>
                  </a:extLst>
                </a:gridCol>
                <a:gridCol w="867971">
                  <a:extLst>
                    <a:ext uri="{9D8B030D-6E8A-4147-A177-3AD203B41FA5}">
                      <a16:colId xmlns:a16="http://schemas.microsoft.com/office/drawing/2014/main" val="1140333001"/>
                    </a:ext>
                  </a:extLst>
                </a:gridCol>
              </a:tblGrid>
              <a:tr h="54849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Community College Transfer Access and Success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2014-15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2015-16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2016-17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2017-18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2018-19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Target</a:t>
                      </a:r>
                    </a:p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2025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13010"/>
                  </a:ext>
                </a:extLst>
              </a:tr>
              <a:tr h="548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Number of incoming community college transfers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738275"/>
                  </a:ext>
                </a:extLst>
              </a:tr>
              <a:tr h="548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% of community college transfers who are eligible for Pell 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34409"/>
                  </a:ext>
                </a:extLst>
              </a:tr>
              <a:tr h="548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Average unmet need (excluding loans) for transfer students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135012"/>
                  </a:ext>
                </a:extLst>
              </a:tr>
              <a:tr h="548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Average unmet need (excluding loans) for native students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145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410488D-9A47-4366-90EC-541B93021137}"/>
              </a:ext>
            </a:extLst>
          </p:cNvPr>
          <p:cNvSpPr txBox="1"/>
          <p:nvPr/>
        </p:nvSpPr>
        <p:spPr>
          <a:xfrm>
            <a:off x="370115" y="704439"/>
            <a:ext cx="83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first step to determining a path forward to enrolling more talented </a:t>
            </a:r>
            <a:b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community college transfer students is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assessing your institutional data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.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462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600C0-3349-8741-9A9F-72E1BBF1C77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5F5E8-01D2-43F3-8F97-3AECEE4183D4}"/>
              </a:ext>
            </a:extLst>
          </p:cNvPr>
          <p:cNvSpPr txBox="1"/>
          <p:nvPr/>
        </p:nvSpPr>
        <p:spPr>
          <a:xfrm>
            <a:off x="1119998" y="3690588"/>
            <a:ext cx="3023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1100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For more details, consult our framework in </a:t>
            </a:r>
            <a:r>
              <a:rPr lang="en-US" sz="1100" i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Talent Blind Spot: The Practical Guide</a:t>
            </a:r>
            <a:r>
              <a:rPr lang="en-US" sz="1100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BF7BB-8A04-4DD0-90C9-2F42D899E5FC}"/>
              </a:ext>
            </a:extLst>
          </p:cNvPr>
          <p:cNvSpPr txBox="1"/>
          <p:nvPr/>
        </p:nvSpPr>
        <p:spPr>
          <a:xfrm>
            <a:off x="1119998" y="1112224"/>
            <a:ext cx="3263866" cy="14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ATI has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developed a road map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 </a:t>
            </a:r>
            <a:b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to improving community college transfer that includes potential high-value practices to consider in several domains. 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5A2A7-16C8-074C-ADD4-C67191AE0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864" y="1112224"/>
            <a:ext cx="3588113" cy="35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1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600C0-3349-8741-9A9F-72E1BBF1C771}"/>
              </a:ext>
            </a:extLst>
          </p:cNvPr>
          <p:cNvSpPr/>
          <p:nvPr/>
        </p:nvSpPr>
        <p:spPr>
          <a:xfrm>
            <a:off x="0" y="-1"/>
            <a:ext cx="9239614" cy="51972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1E6BAE-8361-8841-8B69-F45714F6B49C}"/>
              </a:ext>
            </a:extLst>
          </p:cNvPr>
          <p:cNvCxnSpPr>
            <a:cxnSpLocks/>
          </p:cNvCxnSpPr>
          <p:nvPr/>
        </p:nvCxnSpPr>
        <p:spPr>
          <a:xfrm>
            <a:off x="808892" y="907002"/>
            <a:ext cx="754380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2689D-D3C2-7848-B6E0-AE2BBCE52FF1}"/>
              </a:ext>
            </a:extLst>
          </p:cNvPr>
          <p:cNvGrpSpPr/>
          <p:nvPr/>
        </p:nvGrpSpPr>
        <p:grpSpPr>
          <a:xfrm>
            <a:off x="4572000" y="1270341"/>
            <a:ext cx="3808642" cy="3400931"/>
            <a:chOff x="4572000" y="1270341"/>
            <a:chExt cx="3808642" cy="34009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E5F5E8-01D2-43F3-8F97-3AECEE4183D4}"/>
                </a:ext>
              </a:extLst>
            </p:cNvPr>
            <p:cNvSpPr txBox="1"/>
            <p:nvPr/>
          </p:nvSpPr>
          <p:spPr>
            <a:xfrm>
              <a:off x="4856629" y="1270341"/>
              <a:ext cx="3524013" cy="340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Establish relationship with area community college president and senior leaders </a:t>
              </a:r>
            </a:p>
            <a:p>
              <a:pPr algn="l"/>
              <a:endParaRPr lang="en-US" sz="1100" dirty="0">
                <a:solidFill>
                  <a:schemeClr val="tx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Create and announce a transfer task force that includes senior four-year institutional leaders</a:t>
              </a:r>
            </a:p>
            <a:p>
              <a:pPr marL="118872" indent="-118872" algn="l">
                <a:spcBef>
                  <a:spcPts val="1200"/>
                </a:spcBef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Identify key performance indicators</a:t>
              </a:r>
            </a:p>
            <a:p>
              <a:pPr marL="118872" indent="-118872" algn="l">
                <a:spcBef>
                  <a:spcPts val="1200"/>
                </a:spcBef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Incorporate transfer strategy across student services, academic advising, and other relevant departments to build cross-campus awareness</a:t>
              </a:r>
            </a:p>
            <a:p>
              <a:pPr marL="118872" indent="-118872" algn="l">
                <a:spcBef>
                  <a:spcPts val="1200"/>
                </a:spcBef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Develop two- and four-year faculty transfer champions through community college partnerships  </a:t>
              </a:r>
            </a:p>
            <a:p>
              <a:pPr marL="118872" indent="-118872" algn="l">
                <a:spcBef>
                  <a:spcPts val="1200"/>
                </a:spcBef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For institutions with strong partnerships with high-volume community colleges, develop major-specific maps and pathways </a:t>
              </a:r>
            </a:p>
            <a:p>
              <a:pPr marL="118872" indent="-118872" algn="l">
                <a:spcBef>
                  <a:spcPts val="1200"/>
                </a:spcBef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[Add your ideas to this list]</a:t>
              </a:r>
              <a:endPara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D9F1A-1FF7-0542-9FDF-114F6406E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1271955"/>
              <a:ext cx="0" cy="3300045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056B784-F0CD-3240-AEB3-9FEC1D2E4910}"/>
              </a:ext>
            </a:extLst>
          </p:cNvPr>
          <p:cNvSpPr/>
          <p:nvPr/>
        </p:nvSpPr>
        <p:spPr>
          <a:xfrm>
            <a:off x="712202" y="373925"/>
            <a:ext cx="84317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Potential approaches to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leadership-driven partnerships:</a:t>
            </a:r>
            <a:endParaRPr lang="en-US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344DCF-0BB8-BA4E-8459-F647796D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17" y="1109547"/>
            <a:ext cx="3342137" cy="33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_pit_12_061 (the pit) RGB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-1" y="1924560"/>
            <a:ext cx="9144001" cy="10116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IMPROVING </a:t>
            </a:r>
            <a:b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COMMUNITY COLLEGE </a:t>
            </a:r>
            <a:b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TRANSFER: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4B65D5-ED4F-494A-9BA7-6EA0649F9345}"/>
              </a:ext>
            </a:extLst>
          </p:cNvPr>
          <p:cNvSpPr txBox="1">
            <a:spLocks/>
          </p:cNvSpPr>
          <p:nvPr/>
        </p:nvSpPr>
        <p:spPr>
          <a:xfrm>
            <a:off x="0" y="3176829"/>
            <a:ext cx="9144001" cy="6601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A Significant Opportunity to Benefit</a:t>
            </a:r>
          </a:p>
          <a:p>
            <a:r>
              <a:rPr lang="en-US" sz="1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Millions of Historically Underserved Students</a:t>
            </a:r>
            <a:endParaRPr lang="en-US" sz="1800" b="1" dirty="0">
              <a:solidFill>
                <a:schemeClr val="bg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184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600C0-3349-8741-9A9F-72E1BBF1C77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6DC9C9-CBA3-0B4A-A155-0409503698EF}"/>
              </a:ext>
            </a:extLst>
          </p:cNvPr>
          <p:cNvCxnSpPr>
            <a:cxnSpLocks/>
          </p:cNvCxnSpPr>
          <p:nvPr/>
        </p:nvCxnSpPr>
        <p:spPr>
          <a:xfrm>
            <a:off x="808892" y="907002"/>
            <a:ext cx="754380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34A1218-5189-4D09-8E76-C4018715FB41}"/>
              </a:ext>
            </a:extLst>
          </p:cNvPr>
          <p:cNvSpPr/>
          <p:nvPr/>
        </p:nvSpPr>
        <p:spPr>
          <a:xfrm>
            <a:off x="0" y="373925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Potential approaches to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early engagement of community college students:</a:t>
            </a:r>
            <a:endParaRPr lang="en-US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A1836-831D-934C-B581-30B3CDC5800F}"/>
              </a:ext>
            </a:extLst>
          </p:cNvPr>
          <p:cNvGrpSpPr/>
          <p:nvPr/>
        </p:nvGrpSpPr>
        <p:grpSpPr>
          <a:xfrm>
            <a:off x="4572000" y="1270341"/>
            <a:ext cx="3808642" cy="3301659"/>
            <a:chOff x="4572000" y="1270341"/>
            <a:chExt cx="3808642" cy="330165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D9F1A-1FF7-0542-9FDF-114F6406E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1271955"/>
              <a:ext cx="0" cy="3300045"/>
            </a:xfrm>
            <a:prstGeom prst="line">
              <a:avLst/>
            </a:prstGeom>
            <a:ln w="12700">
              <a:solidFill>
                <a:schemeClr val="accent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5474E6-C7CA-4BB2-9740-B82EC384D303}"/>
                </a:ext>
              </a:extLst>
            </p:cNvPr>
            <p:cNvSpPr txBox="1"/>
            <p:nvPr/>
          </p:nvSpPr>
          <p:spPr>
            <a:xfrm>
              <a:off x="4856629" y="1270341"/>
              <a:ext cx="3524013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Invite advisors/faculty/mentors from feeder community colleges to campus for training and relationship building</a:t>
              </a:r>
            </a:p>
            <a:p>
              <a:pPr marL="118872" indent="-118872" algn="l">
                <a:buFont typeface="Arial"/>
                <a:buChar char="•"/>
              </a:pPr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Train subset of recruiters to specialize in transfer student information</a:t>
              </a:r>
            </a:p>
            <a:p>
              <a:pPr marL="118872" indent="-118872" algn="l">
                <a:buFont typeface="Arial"/>
                <a:buChar char="•"/>
              </a:pPr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Develop an early prospective transfer student cohort experience in partnership with area community colleges</a:t>
              </a:r>
            </a:p>
            <a:p>
              <a:pPr marL="118872" indent="-118872" algn="l">
                <a:buFont typeface="Arial"/>
                <a:buChar char="•"/>
              </a:pPr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Review website to ensure it is informative, easy to use, and welcoming for potential transfer students</a:t>
              </a:r>
            </a:p>
            <a:p>
              <a:pPr algn="l"/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[Add your ideas to this list]</a:t>
              </a:r>
              <a:endPara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5881CF-032B-3348-B717-65AD5B4B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0" y="1109547"/>
            <a:ext cx="3342130" cy="33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1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600C0-3349-8741-9A9F-72E1BBF1C771}"/>
              </a:ext>
            </a:extLst>
          </p:cNvPr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1E6BAE-8361-8841-8B69-F45714F6B49C}"/>
              </a:ext>
            </a:extLst>
          </p:cNvPr>
          <p:cNvCxnSpPr>
            <a:cxnSpLocks/>
          </p:cNvCxnSpPr>
          <p:nvPr/>
        </p:nvCxnSpPr>
        <p:spPr>
          <a:xfrm>
            <a:off x="808892" y="907002"/>
            <a:ext cx="754380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C0C928F-014A-4DC7-A184-5F20EBD27FB7}"/>
              </a:ext>
            </a:extLst>
          </p:cNvPr>
          <p:cNvSpPr/>
          <p:nvPr/>
        </p:nvSpPr>
        <p:spPr>
          <a:xfrm>
            <a:off x="0" y="373925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Potential approaches to ensuring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holistic success of transfer students:</a:t>
            </a:r>
            <a:endParaRPr lang="en-US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1E7DA3-6B5D-3E48-AC1B-C1996F02B131}"/>
              </a:ext>
            </a:extLst>
          </p:cNvPr>
          <p:cNvGrpSpPr/>
          <p:nvPr/>
        </p:nvGrpSpPr>
        <p:grpSpPr>
          <a:xfrm>
            <a:off x="4572000" y="1270341"/>
            <a:ext cx="3808642" cy="3301659"/>
            <a:chOff x="4572000" y="1270341"/>
            <a:chExt cx="3808642" cy="330165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D9F1A-1FF7-0542-9FDF-114F6406E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1271955"/>
              <a:ext cx="0" cy="3300045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02E7E-A343-446F-80F3-67978C7B698B}"/>
                </a:ext>
              </a:extLst>
            </p:cNvPr>
            <p:cNvSpPr txBox="1"/>
            <p:nvPr/>
          </p:nvSpPr>
          <p:spPr>
            <a:xfrm>
              <a:off x="4856629" y="1270341"/>
              <a:ext cx="352401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Convene focus groups of current transfer students to identify areas of opportunity</a:t>
              </a:r>
            </a:p>
            <a:p>
              <a:pPr algn="l"/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Develop a tailored orientation experience for incoming community college transfer students</a:t>
              </a:r>
            </a:p>
            <a:p>
              <a:pPr algn="l"/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Host faculty research and internship fairs especially for transfer students</a:t>
              </a:r>
            </a:p>
            <a:p>
              <a:pPr algn="l"/>
              <a:endPara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 algn="l">
                <a:buFont typeface="Arial"/>
                <a:buChar char="•"/>
              </a:pPr>
              <a:r>
                <a: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[Add your ideas to this list]</a:t>
              </a:r>
              <a:endPara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8437C3-C222-304F-8E0A-93BBAF995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58" y="1383261"/>
            <a:ext cx="3083051" cy="33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2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8" name="Picture 7" descr="Cover 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532" y="-683649"/>
            <a:ext cx="6782936" cy="6510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D9F5D-BD5C-4941-A98B-29ADAFB6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806395"/>
            <a:ext cx="929932" cy="1311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D5502-69F4-1C4A-8432-92CDE6B3F893}"/>
              </a:ext>
            </a:extLst>
          </p:cNvPr>
          <p:cNvSpPr txBox="1"/>
          <p:nvPr/>
        </p:nvSpPr>
        <p:spPr>
          <a:xfrm>
            <a:off x="2473570" y="2460884"/>
            <a:ext cx="42098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cs typeface="Constantia"/>
              </a:rPr>
              <a:t>Join a national movement to improve community college transfer pathways for </a:t>
            </a:r>
            <a:b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cs typeface="Constantia"/>
              </a:rPr>
            </a:b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cs typeface="Constantia"/>
              </a:rPr>
              <a:t>millions more students.</a:t>
            </a:r>
          </a:p>
        </p:txBody>
      </p:sp>
    </p:spTree>
    <p:extLst>
      <p:ext uri="{BB962C8B-B14F-4D97-AF65-F5344CB8AC3E}">
        <p14:creationId xmlns:p14="http://schemas.microsoft.com/office/powerpoint/2010/main" val="23345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8EF35B7-DF1B-7B4E-A180-396F325465B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D09ACC-0BF9-FE4E-A71D-EBEC06A9C84F}"/>
              </a:ext>
            </a:extLst>
          </p:cNvPr>
          <p:cNvSpPr/>
          <p:nvPr/>
        </p:nvSpPr>
        <p:spPr>
          <a:xfrm>
            <a:off x="-1" y="716911"/>
            <a:ext cx="9144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  <a:cs typeface="Constantia"/>
              </a:rPr>
              <a:t>A Guide for Using This Slide Deck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03BB2D-7D27-B54E-82B7-8F35E0D51C21}"/>
              </a:ext>
            </a:extLst>
          </p:cNvPr>
          <p:cNvSpPr txBox="1"/>
          <p:nvPr/>
        </p:nvSpPr>
        <p:spPr>
          <a:xfrm>
            <a:off x="0" y="1267614"/>
            <a:ext cx="9144000" cy="706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This research serves as a visual companion to the American Talent Initiative’s </a:t>
            </a:r>
            <a:r>
              <a:rPr lang="en-US" sz="1200" i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Talent Blind Spot: </a:t>
            </a:r>
            <a:br>
              <a:rPr lang="en-US" sz="1200" i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i="1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Case for Increasing Community College Transfer to High Graduation Rate Institutions</a:t>
            </a:r>
            <a: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 </a:t>
            </a:r>
            <a:b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If you would like to use all or any part of this slide deck at your own institution, please see the formal citation below.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FBBCB0-4B46-6E40-AFEA-A5D5E7831DC9}"/>
              </a:ext>
            </a:extLst>
          </p:cNvPr>
          <p:cNvGrpSpPr/>
          <p:nvPr/>
        </p:nvGrpSpPr>
        <p:grpSpPr>
          <a:xfrm>
            <a:off x="1086081" y="2352254"/>
            <a:ext cx="2034322" cy="1531438"/>
            <a:chOff x="1086081" y="2352254"/>
            <a:chExt cx="2034322" cy="15314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EE4FBA-2DEA-0048-B370-BBC9EF0BAFCE}"/>
                </a:ext>
              </a:extLst>
            </p:cNvPr>
            <p:cNvSpPr txBox="1"/>
            <p:nvPr/>
          </p:nvSpPr>
          <p:spPr>
            <a:xfrm>
              <a:off x="1086081" y="2437142"/>
              <a:ext cx="20343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  <a:t>SLIDES 2 - 12</a:t>
              </a:r>
              <a:b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</a:br>
              <a:endParaRPr lang="en-US" sz="4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endParaRPr>
            </a:p>
            <a:p>
              <a:r>
                <a:rPr lang="en-US" sz="1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The national picture: </a:t>
              </a:r>
              <a:br>
                <a:rPr lang="en-US" sz="1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</a:br>
              <a:r>
                <a:rPr lang="en-US" sz="1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a look at demographics and behaviors of potential community college transfer students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916C3E-01B3-B94F-BE35-EF5EB630F8BF}"/>
                </a:ext>
              </a:extLst>
            </p:cNvPr>
            <p:cNvCxnSpPr>
              <a:cxnSpLocks/>
            </p:cNvCxnSpPr>
            <p:nvPr/>
          </p:nvCxnSpPr>
          <p:spPr>
            <a:xfrm>
              <a:off x="1173650" y="2352254"/>
              <a:ext cx="1946753" cy="0"/>
            </a:xfrm>
            <a:prstGeom prst="line">
              <a:avLst/>
            </a:prstGeom>
            <a:ln w="44450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811A6E-6A9D-594A-8B49-A3158BC2A5B0}"/>
              </a:ext>
            </a:extLst>
          </p:cNvPr>
          <p:cNvGrpSpPr/>
          <p:nvPr/>
        </p:nvGrpSpPr>
        <p:grpSpPr>
          <a:xfrm>
            <a:off x="3533881" y="2352254"/>
            <a:ext cx="2041345" cy="1573208"/>
            <a:chOff x="3533881" y="2352254"/>
            <a:chExt cx="2041345" cy="15732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B5C45E-C275-6045-A0FB-7CF13C915412}"/>
                </a:ext>
              </a:extLst>
            </p:cNvPr>
            <p:cNvSpPr txBox="1"/>
            <p:nvPr/>
          </p:nvSpPr>
          <p:spPr>
            <a:xfrm>
              <a:off x="3533881" y="2437142"/>
              <a:ext cx="1950833" cy="148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  <a:t>SLIDES 13 - 25</a:t>
              </a:r>
              <a:b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</a:br>
              <a:endParaRPr lang="en-US" sz="4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endParaRPr>
            </a:p>
            <a:p>
              <a:r>
                <a:rPr lang="en-US" sz="1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A call to action for the ATI sector: why ATI institutions should enroll more high-achieving community college students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3297B7-3F63-1E49-9636-29F68DF04566}"/>
                </a:ext>
              </a:extLst>
            </p:cNvPr>
            <p:cNvCxnSpPr>
              <a:cxnSpLocks/>
            </p:cNvCxnSpPr>
            <p:nvPr/>
          </p:nvCxnSpPr>
          <p:spPr>
            <a:xfrm>
              <a:off x="3628473" y="2352254"/>
              <a:ext cx="1946753" cy="0"/>
            </a:xfrm>
            <a:prstGeom prst="line">
              <a:avLst/>
            </a:prstGeom>
            <a:ln w="44450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225718-C39F-E94F-9685-1F6FA978EF41}"/>
              </a:ext>
            </a:extLst>
          </p:cNvPr>
          <p:cNvGrpSpPr/>
          <p:nvPr/>
        </p:nvGrpSpPr>
        <p:grpSpPr>
          <a:xfrm>
            <a:off x="1035050" y="2352254"/>
            <a:ext cx="7073900" cy="2512796"/>
            <a:chOff x="1035050" y="2352254"/>
            <a:chExt cx="7073900" cy="25127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9F86D7-4DDA-4E45-886A-E9E83B6C03E2}"/>
                </a:ext>
              </a:extLst>
            </p:cNvPr>
            <p:cNvSpPr txBox="1"/>
            <p:nvPr/>
          </p:nvSpPr>
          <p:spPr>
            <a:xfrm>
              <a:off x="1035050" y="4588052"/>
              <a:ext cx="7073900" cy="276998"/>
            </a:xfrm>
            <a:prstGeom prst="rect">
              <a:avLst/>
            </a:prstGeom>
            <a:noFill/>
          </p:spPr>
          <p:txBody>
            <a:bodyPr wrap="square" numCol="1" spcCol="274320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600" dirty="0">
                  <a:solidFill>
                    <a:srgbClr val="93959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Suggested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citation for </a:t>
              </a:r>
              <a:r>
                <a:rPr lang="en-US" sz="600" i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Case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b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 err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LaViolet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T., </a:t>
              </a:r>
              <a:r>
                <a:rPr lang="en-US" sz="600" dirty="0" err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Fresquez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B., Maxson, M. &amp; </a:t>
              </a:r>
              <a:r>
                <a:rPr lang="en-US" sz="600" dirty="0" err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Wyner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J. (2018). </a:t>
              </a:r>
              <a:r>
                <a:rPr lang="en-US" sz="600" i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The Talent Blind Spot: The Case for Increasing Community College Transfer to High Graduation Rate Institutions</a:t>
              </a:r>
              <a:r>
                <a:rPr lang="en-US" sz="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The American Talent Initiative.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1330F4-C302-4542-929E-D0DC17B90059}"/>
                </a:ext>
              </a:extLst>
            </p:cNvPr>
            <p:cNvSpPr txBox="1"/>
            <p:nvPr/>
          </p:nvSpPr>
          <p:spPr>
            <a:xfrm>
              <a:off x="5981681" y="2437142"/>
              <a:ext cx="195083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  <a:t>SLIDES 26 - 31</a:t>
              </a:r>
              <a:br>
                <a:rPr lang="en-US" sz="1200" b="1" dirty="0">
                  <a:solidFill>
                    <a:schemeClr val="accent1"/>
                  </a:solidFill>
                  <a:latin typeface="Georgia" panose="02040502050405020303" pitchFamily="18" charset="0"/>
                  <a:cs typeface="Constantia"/>
                </a:rPr>
              </a:br>
              <a:endParaRPr lang="en-US" sz="4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endParaRPr>
            </a:p>
            <a:p>
              <a:r>
                <a:rPr lang="en-US" sz="1200" b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Institutional tools: customizable case-making slides for institutional use</a:t>
              </a:r>
            </a:p>
            <a:p>
              <a:endParaRPr lang="en-US" sz="8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endParaRPr>
            </a:p>
            <a:p>
              <a:r>
                <a:rPr lang="en-US" sz="900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Note: These slides draw on research from the other half </a:t>
              </a:r>
              <a:br>
                <a:rPr lang="en-US" sz="900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</a:br>
              <a:r>
                <a:rPr lang="en-US" sz="900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  <a:t>of the Talent Blind Spot: </a:t>
              </a:r>
              <a:br>
                <a:rPr lang="en-US" sz="900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</a:rPr>
              </a:br>
              <a:r>
                <a:rPr lang="en-US" sz="900" i="1" dirty="0">
                  <a:solidFill>
                    <a:schemeClr val="tx2"/>
                  </a:solidFill>
                  <a:latin typeface="Georgia" panose="02040502050405020303" pitchFamily="18" charset="0"/>
                  <a:cs typeface="Constantia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Practical Guide to Increasing Community College Transfer to High Graduation Rate Institutions</a:t>
              </a:r>
              <a:endParaRPr lang="en-US" sz="900" i="1" dirty="0">
                <a:solidFill>
                  <a:schemeClr val="tx2"/>
                </a:solidFill>
                <a:latin typeface="Georgia" panose="02040502050405020303" pitchFamily="18" charset="0"/>
                <a:cs typeface="Constantia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347853-087A-DE4E-8195-8E978D1EA2D2}"/>
                </a:ext>
              </a:extLst>
            </p:cNvPr>
            <p:cNvCxnSpPr>
              <a:cxnSpLocks/>
            </p:cNvCxnSpPr>
            <p:nvPr/>
          </p:nvCxnSpPr>
          <p:spPr>
            <a:xfrm>
              <a:off x="6078071" y="2352254"/>
              <a:ext cx="1946753" cy="0"/>
            </a:xfrm>
            <a:prstGeom prst="line">
              <a:avLst/>
            </a:prstGeom>
            <a:ln w="44450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5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636A18-812B-244A-A076-9B885DEA6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20" r="26305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9D9115-BAAB-3B4C-97B9-7D7183FA36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F7F6B-7771-E34B-B61F-E9D7639BD79A}"/>
              </a:ext>
            </a:extLst>
          </p:cNvPr>
          <p:cNvSpPr txBox="1"/>
          <p:nvPr/>
        </p:nvSpPr>
        <p:spPr>
          <a:xfrm>
            <a:off x="934722" y="1267614"/>
            <a:ext cx="72745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indent="-118872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These slides are based on the second research volume of </a:t>
            </a:r>
            <a:r>
              <a:rPr lang="en-US" sz="1200" i="1" dirty="0">
                <a:solidFill>
                  <a:schemeClr val="bg1"/>
                </a:solidFill>
              </a:rPr>
              <a:t>The Talent Blind Spot:  </a:t>
            </a:r>
            <a:br>
              <a:rPr lang="en-US" sz="1200" i="1" dirty="0">
                <a:solidFill>
                  <a:schemeClr val="bg1"/>
                </a:solidFill>
              </a:rPr>
            </a:br>
            <a:r>
              <a:rPr lang="en-US" sz="12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Practical Guide to Increasing Community College Transfer to High-Graduation-Rate Institutions.</a:t>
            </a:r>
            <a:endParaRPr lang="en-US" sz="1200" i="1" dirty="0">
              <a:solidFill>
                <a:schemeClr val="bg1"/>
              </a:solidFill>
            </a:endParaRPr>
          </a:p>
          <a:p>
            <a:pPr marL="118872" indent="-118872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slides, as well as the research, are divided into three strategies for community college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transfer student success:</a:t>
            </a:r>
          </a:p>
          <a:p>
            <a:pPr marL="804672" lvl="2" indent="-228600">
              <a:spcBef>
                <a:spcPts val="50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Leadership-driven partnerships</a:t>
            </a:r>
          </a:p>
          <a:p>
            <a:pPr marL="804672" lvl="2" indent="-228600">
              <a:spcBef>
                <a:spcPts val="50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Early engagement of community college students</a:t>
            </a:r>
          </a:p>
          <a:p>
            <a:pPr marL="804672" lvl="2" indent="-228600">
              <a:spcBef>
                <a:spcPts val="50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Transfer student holistic success</a:t>
            </a:r>
          </a:p>
          <a:p>
            <a:pPr marL="118872" indent="-118872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slides are meant to be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customizable</a:t>
            </a:r>
            <a:r>
              <a:rPr lang="en-US" sz="1200" dirty="0">
                <a:solidFill>
                  <a:schemeClr val="bg1"/>
                </a:solidFill>
              </a:rPr>
              <a:t> for institutions to utilize internally or externally,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to map out a plan for community college transfer work at the institution.</a:t>
            </a:r>
          </a:p>
          <a:p>
            <a:pPr marL="118872" indent="-118872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slide content may be edited as needed to fit your institution’s strategies and goals, but kindly cite </a:t>
            </a:r>
            <a:r>
              <a:rPr lang="en-US" sz="1200" i="1" dirty="0">
                <a:solidFill>
                  <a:schemeClr val="bg1"/>
                </a:solidFill>
              </a:rPr>
              <a:t>The Practical Guide </a:t>
            </a:r>
            <a:r>
              <a:rPr lang="en-US" sz="1200" dirty="0">
                <a:solidFill>
                  <a:schemeClr val="bg1"/>
                </a:solidFill>
              </a:rPr>
              <a:t>as a source.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889BD-2F15-9840-8998-4A729DE1C694}"/>
              </a:ext>
            </a:extLst>
          </p:cNvPr>
          <p:cNvSpPr/>
          <p:nvPr/>
        </p:nvSpPr>
        <p:spPr>
          <a:xfrm>
            <a:off x="0" y="71691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A Guide to Using Slides 26-31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3CC2D-2B36-421C-BDF0-F4A921FB5447}"/>
              </a:ext>
            </a:extLst>
          </p:cNvPr>
          <p:cNvSpPr txBox="1"/>
          <p:nvPr/>
        </p:nvSpPr>
        <p:spPr>
          <a:xfrm>
            <a:off x="844051" y="4584909"/>
            <a:ext cx="7455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citation for </a:t>
            </a:r>
            <a:r>
              <a:rPr lang="en-US" sz="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Practical Guide:</a:t>
            </a:r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LaViolet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T.,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Fresquez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B., Maxson, M. &amp;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Wyner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(2018). </a:t>
            </a:r>
            <a:r>
              <a:rPr lang="en-US" sz="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The Talent Blind Spot: The Practical Guide to Increasing Community College Transfer to High-Graduation-Rate Institutions</a:t>
            </a:r>
            <a:r>
              <a:rPr lang="en-US" sz="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American Talent Initiative. </a:t>
            </a:r>
          </a:p>
        </p:txBody>
      </p:sp>
    </p:spTree>
    <p:extLst>
      <p:ext uri="{BB962C8B-B14F-4D97-AF65-F5344CB8AC3E}">
        <p14:creationId xmlns:p14="http://schemas.microsoft.com/office/powerpoint/2010/main" val="3266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600C0-3349-8741-9A9F-72E1BBF1C77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6B784-F0CD-3240-AEB3-9FEC1D2E4910}"/>
              </a:ext>
            </a:extLst>
          </p:cNvPr>
          <p:cNvSpPr/>
          <p:nvPr/>
        </p:nvSpPr>
        <p:spPr>
          <a:xfrm>
            <a:off x="0" y="37392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Additional ATI Community College Transfer Resources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A4C47E-2901-A544-BCF4-794A3CC5D047}"/>
              </a:ext>
            </a:extLst>
          </p:cNvPr>
          <p:cNvGrpSpPr/>
          <p:nvPr/>
        </p:nvGrpSpPr>
        <p:grpSpPr>
          <a:xfrm>
            <a:off x="4572000" y="1238815"/>
            <a:ext cx="3887532" cy="3333185"/>
            <a:chOff x="4572000" y="1238815"/>
            <a:chExt cx="3887532" cy="33331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E5F5E8-01D2-43F3-8F97-3AECEE4183D4}"/>
                </a:ext>
              </a:extLst>
            </p:cNvPr>
            <p:cNvSpPr txBox="1"/>
            <p:nvPr/>
          </p:nvSpPr>
          <p:spPr>
            <a:xfrm>
              <a:off x="4999574" y="1238815"/>
              <a:ext cx="345995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8872" indent="-118872">
                <a:spcBef>
                  <a:spcPts val="1500"/>
                </a:spcBef>
                <a:buFont typeface="Arial"/>
                <a:buChar char="•"/>
              </a:pPr>
              <a:r>
                <a:rPr lang="en-US" sz="1100" i="1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Talent Blind Spot: The Practical guide to Increasing Community College Transfer to High-Graduation-Rate Institutions</a:t>
              </a:r>
              <a:endParaRPr lang="en-US" sz="1100" i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>
                <a:spcBef>
                  <a:spcPts val="1500"/>
                </a:spcBef>
                <a:buFont typeface="Arial"/>
                <a:buChar char="•"/>
              </a:pPr>
              <a:r>
                <a:rPr lang="en-US" sz="1100" i="1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Transfer Playbook: Essential Practices for Two- and Four-Year Colleges </a:t>
              </a:r>
              <a:endParaRPr lang="en-US" sz="1100" i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118872" indent="-118872">
                <a:spcBef>
                  <a:spcPts val="1500"/>
                </a:spcBef>
                <a:buFont typeface="Arial"/>
                <a:buChar char="•"/>
              </a:pPr>
              <a:r>
                <a:rPr lang="en-US" sz="1100" i="1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Tackling Transfer: A Guide to Convening Community Colleges and Universities to Improve Transfer Student Outcomes</a:t>
              </a:r>
              <a:endParaRPr lang="en-US" sz="1100" i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118872" indent="-118872">
                <a:spcBef>
                  <a:spcPts val="1500"/>
                </a:spcBef>
                <a:buFont typeface="Arial"/>
                <a:buChar char="•"/>
              </a:pPr>
              <a:r>
                <a:rPr lang="en-US" sz="1100" i="1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Tracking Transfer: New Measures of Institutional and State Effectiveness in Helping Community College Students Attain Bachelor’s Degrees</a:t>
              </a:r>
              <a:endParaRPr lang="en-US" sz="1100" i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>
                <a:spcBef>
                  <a:spcPts val="1500"/>
                </a:spcBef>
              </a:pPr>
              <a:r>
                <a:rPr lang="en-US" sz="1100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Please see our </a:t>
              </a:r>
              <a:r>
                <a:rPr lang="en-US" sz="1100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digest </a:t>
              </a:r>
              <a:r>
                <a:rPr lang="en-US" sz="1100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of additional assessment tools, example websites, and transfer support organizations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D9F1A-1FF7-0542-9FDF-114F6406E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1271955"/>
              <a:ext cx="0" cy="3300045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1E6BAE-8361-8841-8B69-F45714F6B49C}"/>
              </a:ext>
            </a:extLst>
          </p:cNvPr>
          <p:cNvCxnSpPr>
            <a:cxnSpLocks/>
          </p:cNvCxnSpPr>
          <p:nvPr/>
        </p:nvCxnSpPr>
        <p:spPr>
          <a:xfrm>
            <a:off x="808892" y="907002"/>
            <a:ext cx="7543802" cy="0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F3A1611-5843-8641-90F3-78A295874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93" y="1112224"/>
            <a:ext cx="3588113" cy="35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8291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923BF24-93AA-AB48-8DDB-89B91F9F32B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-1" y="281510"/>
            <a:ext cx="9144001" cy="686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20"/>
              </a:lnSpc>
            </a:pPr>
            <a:r>
              <a:rPr 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Community College: A Popular On-Ramp to Higher Education</a:t>
            </a:r>
            <a:endParaRPr lang="en-US" sz="2000" b="1" dirty="0">
              <a:solidFill>
                <a:schemeClr val="tx2"/>
              </a:solidFill>
              <a:latin typeface="Georgia" panose="02040502050405020303" pitchFamily="18" charset="0"/>
              <a:cs typeface="Constantia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6E6E2D-890A-4249-9CBA-B666D2BB00DD}"/>
              </a:ext>
            </a:extLst>
          </p:cNvPr>
          <p:cNvSpPr txBox="1">
            <a:spLocks/>
          </p:cNvSpPr>
          <p:nvPr/>
        </p:nvSpPr>
        <p:spPr>
          <a:xfrm>
            <a:off x="457200" y="1712143"/>
            <a:ext cx="2210844" cy="254333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480"/>
              </a:lnSpc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Colleges </a:t>
            </a:r>
            <a:b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Glance:</a:t>
            </a:r>
          </a:p>
          <a:p>
            <a:pPr>
              <a:lnSpc>
                <a:spcPts val="1400"/>
              </a:lnSpc>
              <a:spcBef>
                <a:spcPts val="240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~1,000 </a:t>
            </a:r>
            <a:b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2-Year Colleges</a:t>
            </a:r>
          </a:p>
          <a:p>
            <a:pPr>
              <a:lnSpc>
                <a:spcPts val="1400"/>
              </a:lnSpc>
              <a:spcBef>
                <a:spcPts val="240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5,700,000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Fall Student Enrollment</a:t>
            </a:r>
            <a:r>
              <a:rPr lang="en-US" sz="1200" baseline="30000" dirty="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400"/>
              </a:lnSpc>
              <a:spcBef>
                <a:spcPts val="240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$3,156 </a:t>
            </a:r>
            <a:b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Tuition</a:t>
            </a:r>
            <a:r>
              <a:rPr lang="en-US" sz="1200" baseline="30000" dirty="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5085B6-85C7-7A46-9973-7B0341B0F576}"/>
              </a:ext>
            </a:extLst>
          </p:cNvPr>
          <p:cNvSpPr txBox="1"/>
          <p:nvPr/>
        </p:nvSpPr>
        <p:spPr>
          <a:xfrm>
            <a:off x="-48" y="4743186"/>
            <a:ext cx="497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National Digest of Education Statistics: Table 303.55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2017.</a:t>
            </a:r>
          </a:p>
          <a:p>
            <a:pPr marL="91440" indent="-91440"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National Digest of Education Statistics, Table 330.10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National Center for Education Statistics, 2016-17.</a:t>
            </a:r>
          </a:p>
          <a:p>
            <a:pPr marL="91440" indent="-91440"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Education.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Digest of Education Statistics: Table 305.10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2014-16.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E740B7C-2CDB-CF40-85F2-7D7A9F858540}"/>
              </a:ext>
            </a:extLst>
          </p:cNvPr>
          <p:cNvGrpSpPr/>
          <p:nvPr/>
        </p:nvGrpSpPr>
        <p:grpSpPr>
          <a:xfrm>
            <a:off x="6339180" y="2907792"/>
            <a:ext cx="854075" cy="237883"/>
            <a:chOff x="6339180" y="2907792"/>
            <a:chExt cx="854075" cy="23788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54B9FD-7AEB-064A-8EF1-B3E21CF10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180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70A6E3C-8E03-8048-9677-65C938A5C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7503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CBDB1F4-738F-1846-BA1C-5AC05735D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0630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EB011AD-604A-C64A-A1DF-3364DF94FF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6355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0D0F228-972F-564E-A7C6-EBBFC45A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8905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A09A4C1-1526-8341-9C5B-01A4815D5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28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F09008-1749-1347-8B8C-12F34A077F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355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1A6FAC0-2A42-2941-B2D1-4B96CF08E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6080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0280D60-1E9E-5D42-AF74-6DA6E19C0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1805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DC74609-E352-F24A-B9A4-071046E9E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0128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7AD3D63-F9E4-1142-A6DC-3597615A6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255" y="29077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663B989-CD53-4C4C-B6FE-D71C81D58A78}"/>
              </a:ext>
            </a:extLst>
          </p:cNvPr>
          <p:cNvGrpSpPr/>
          <p:nvPr/>
        </p:nvGrpSpPr>
        <p:grpSpPr>
          <a:xfrm>
            <a:off x="6339180" y="2310892"/>
            <a:ext cx="854075" cy="237883"/>
            <a:chOff x="6339180" y="2310892"/>
            <a:chExt cx="854075" cy="23788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CEA82E7-35EF-C041-BBE5-964F72EC51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180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EB8F8E1-E7A9-A84E-B1C7-D14F99BB5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7503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596D414-6DE2-064D-91AB-ED76A3331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0630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78097D2-8313-0B45-A5B1-F61E20C6EA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6355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BF83F9D-B931-A245-BF58-BCA502B2E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8905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C310CF1-7AF0-9D48-81D6-6736A6AFF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28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52705AA-B753-4F4A-863A-CC32F58F1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355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14CCFC7-A274-0044-BAE1-9C640A7A9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6080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00EA0BA-297A-E343-93D3-EC702D3E7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1805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6402CA0-94A6-2748-9A4B-DC4136E25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0128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5CAAE26-B855-B647-9DF5-908576855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255" y="2310892"/>
              <a:ext cx="0" cy="237883"/>
            </a:xfrm>
            <a:prstGeom prst="line">
              <a:avLst/>
            </a:prstGeom>
            <a:ln w="38100" cap="flat">
              <a:solidFill>
                <a:schemeClr val="bg2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CFFF1F-9D12-4409-895C-EDE2A29C6840}"/>
              </a:ext>
            </a:extLst>
          </p:cNvPr>
          <p:cNvSpPr txBox="1"/>
          <p:nvPr/>
        </p:nvSpPr>
        <p:spPr>
          <a:xfrm>
            <a:off x="645483" y="858523"/>
            <a:ext cx="815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More than one-third 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of all entering U.S. college students attend community college.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1888CD-3697-4CF0-A8DC-DEF359BB1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041366"/>
              </p:ext>
            </p:extLst>
          </p:nvPr>
        </p:nvGraphicFramePr>
        <p:xfrm>
          <a:off x="2798672" y="1653634"/>
          <a:ext cx="6214699" cy="28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B8B737-633C-4600-8FB3-1EBEDF7F8F4A}"/>
              </a:ext>
            </a:extLst>
          </p:cNvPr>
          <p:cNvSpPr txBox="1"/>
          <p:nvPr/>
        </p:nvSpPr>
        <p:spPr>
          <a:xfrm>
            <a:off x="2974107" y="1647058"/>
            <a:ext cx="60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3A4C6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58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total fall enrollment of entering, degree-seeking students by destination, </a:t>
            </a:r>
            <a:r>
              <a:rPr lang="en-US" sz="1200" i="1" dirty="0">
                <a:solidFill>
                  <a:srgbClr val="58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3-year average (2014-16)</a:t>
            </a:r>
            <a:r>
              <a:rPr lang="en-US" sz="1200" i="1" baseline="30000" dirty="0">
                <a:solidFill>
                  <a:srgbClr val="58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28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9" grpId="0"/>
      <p:bldGraphic spid="43" grpId="0">
        <p:bldAsOne/>
      </p:bldGraphic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22E8A9-F5C9-694D-8040-91057D51396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8AD16F-D96D-4964-AD2C-C2B8F2E2EC3C}"/>
              </a:ext>
            </a:extLst>
          </p:cNvPr>
          <p:cNvSpPr/>
          <p:nvPr/>
        </p:nvSpPr>
        <p:spPr>
          <a:xfrm>
            <a:off x="161365" y="6304781"/>
            <a:ext cx="7205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1. ATI Analysis of NPSAS 2011-12 data</a:t>
            </a:r>
          </a:p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2. Shapiro, D.,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Dundar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A.,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Huie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F.,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Wakhungu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P., Yuan, X., Nathan, A &amp; Hwang, Y., A. (2017, April). Completing College: A National View of Student Attainment Rates by Race and Ethnicity – Fall 2010 Cohort (Signature Report No. 12b). Herndon, VA: National Student Clearinghouse Research Center.</a:t>
            </a:r>
            <a:endParaRPr lang="en-US" sz="800" b="1" dirty="0">
              <a:latin typeface="Georgia" panose="020405020504050203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7330" y="1829174"/>
            <a:ext cx="4289341" cy="2773999"/>
            <a:chOff x="32394" y="1542240"/>
            <a:chExt cx="4289341" cy="3303272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4203799286"/>
                </p:ext>
              </p:extLst>
            </p:nvPr>
          </p:nvGraphicFramePr>
          <p:xfrm>
            <a:off x="32394" y="1542240"/>
            <a:ext cx="4289341" cy="2838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861755" y="4257360"/>
              <a:ext cx="86175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  <a:b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4-year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1704073" y="4254581"/>
              <a:ext cx="92655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Private</a:t>
              </a:r>
              <a:b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nonprofit</a:t>
              </a:r>
              <a:b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4-year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2630623" y="4257360"/>
              <a:ext cx="86175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  <a:b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2-year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7EBD98-C400-764A-A64A-CC01F6C9F9C1}"/>
              </a:ext>
            </a:extLst>
          </p:cNvPr>
          <p:cNvSpPr txBox="1"/>
          <p:nvPr/>
        </p:nvSpPr>
        <p:spPr>
          <a:xfrm>
            <a:off x="2942545" y="4752612"/>
            <a:ext cx="325891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 Analysis of National Postsecondary Student Aid Study (NPSAS), 2011-12 data.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D3C63-A9BA-314E-B668-EF8EBEB770CC}"/>
              </a:ext>
            </a:extLst>
          </p:cNvPr>
          <p:cNvSpPr txBox="1"/>
          <p:nvPr/>
        </p:nvSpPr>
        <p:spPr>
          <a:xfrm>
            <a:off x="6106510" y="2254917"/>
            <a:ext cx="2387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enrollment below median household income by institutional sector and level.</a:t>
            </a:r>
          </a:p>
          <a:p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Median income was $50,054 in 2011, according to the U.S. Census Bureau.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BC285-8647-49CA-B60F-F3D044EE172F}"/>
              </a:ext>
            </a:extLst>
          </p:cNvPr>
          <p:cNvSpPr txBox="1"/>
          <p:nvPr/>
        </p:nvSpPr>
        <p:spPr>
          <a:xfrm>
            <a:off x="767254" y="704439"/>
            <a:ext cx="759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Community college students are more likely than students at four-year schools to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come from lower-income families.</a:t>
            </a:r>
          </a:p>
        </p:txBody>
      </p:sp>
    </p:spTree>
    <p:extLst>
      <p:ext uri="{BB962C8B-B14F-4D97-AF65-F5344CB8AC3E}">
        <p14:creationId xmlns:p14="http://schemas.microsoft.com/office/powerpoint/2010/main" val="41766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B3B8F2F-D7B9-A448-B885-1531A0820BA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8AD16F-D96D-4964-AD2C-C2B8F2E2EC3C}"/>
              </a:ext>
            </a:extLst>
          </p:cNvPr>
          <p:cNvSpPr/>
          <p:nvPr/>
        </p:nvSpPr>
        <p:spPr>
          <a:xfrm>
            <a:off x="161365" y="6304781"/>
            <a:ext cx="7205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1. ATI Analysis of NPSAS 2011-12 data</a:t>
            </a:r>
          </a:p>
          <a:p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2. Shapiro, D.,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Dundar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A.,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Huie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F., </a:t>
            </a:r>
            <a:r>
              <a:rPr lang="en-US" sz="800" b="1" dirty="0" err="1">
                <a:solidFill>
                  <a:srgbClr val="474747"/>
                </a:solidFill>
                <a:latin typeface="Georgia" panose="02040502050405020303" pitchFamily="18" charset="0"/>
              </a:rPr>
              <a:t>Wakhungu</a:t>
            </a:r>
            <a:r>
              <a:rPr lang="en-US" sz="800" b="1" dirty="0">
                <a:solidFill>
                  <a:srgbClr val="474747"/>
                </a:solidFill>
                <a:latin typeface="Georgia" panose="02040502050405020303" pitchFamily="18" charset="0"/>
              </a:rPr>
              <a:t>, P., Yuan, X., Nathan, A &amp; Hwang, Y., A. (2017, April). Completing College: A National View of Student Attainment Rates by Race and Ethnicity – Fall 2010 Cohort (Signature Report No. 12b). Herndon, VA: National Student Clearinghouse Research Center.</a:t>
            </a:r>
            <a:endParaRPr lang="en-US" sz="800" b="1" dirty="0">
              <a:latin typeface="Georgia" panose="02040502050405020303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4766" y="1899138"/>
            <a:ext cx="5034467" cy="2610517"/>
            <a:chOff x="302025" y="1542240"/>
            <a:chExt cx="5034467" cy="3004943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3879462285"/>
                </p:ext>
              </p:extLst>
            </p:nvPr>
          </p:nvGraphicFramePr>
          <p:xfrm>
            <a:off x="302025" y="1542240"/>
            <a:ext cx="5034467" cy="2838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1131387" y="4257360"/>
              <a:ext cx="796962" cy="28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1973704" y="4254581"/>
              <a:ext cx="829358" cy="28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Black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2803062" y="4257360"/>
              <a:ext cx="907110" cy="28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Hispanic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3710172" y="4257360"/>
              <a:ext cx="809921" cy="28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E719E8-6ECC-4E5B-9D09-5CA40B7FAA49}"/>
              </a:ext>
            </a:extLst>
          </p:cNvPr>
          <p:cNvSpPr txBox="1"/>
          <p:nvPr/>
        </p:nvSpPr>
        <p:spPr>
          <a:xfrm>
            <a:off x="6465654" y="2394147"/>
            <a:ext cx="203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college-goers who started in two-year institutions, 2010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1F74CE-E26F-984B-BE32-AA0523A68E6E}"/>
              </a:ext>
            </a:extLst>
          </p:cNvPr>
          <p:cNvSpPr txBox="1"/>
          <p:nvPr/>
        </p:nvSpPr>
        <p:spPr>
          <a:xfrm>
            <a:off x="1883351" y="4661111"/>
            <a:ext cx="5377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Shapiro, D., 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Dundar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Huie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en-US" sz="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Wakhungu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Yuan, X., Nathan, A &amp; Hwang, Y., A. (2017). 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Completing College: A National View of Student Attainment Rates by Race and Ethnicity – Fall 2010 Cohort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(Signature Report No. 12b). National Student Clearinghouse Research Center.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A1A72-91EC-485F-BCDB-A2C757A1F7D3}"/>
              </a:ext>
            </a:extLst>
          </p:cNvPr>
          <p:cNvSpPr txBox="1"/>
          <p:nvPr/>
        </p:nvSpPr>
        <p:spPr>
          <a:xfrm>
            <a:off x="767254" y="704439"/>
            <a:ext cx="759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Black and Hispanic students </a:t>
            </a:r>
            <a:b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</a:b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enroll in two-year colleges at higher rates than their white peers.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8957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_pit_12_061 (the pit) RGB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76F8-A6B7-46E7-9E0E-3F4A32C3BF3E}"/>
              </a:ext>
            </a:extLst>
          </p:cNvPr>
          <p:cNvSpPr txBox="1">
            <a:spLocks/>
          </p:cNvSpPr>
          <p:nvPr/>
        </p:nvSpPr>
        <p:spPr>
          <a:xfrm>
            <a:off x="-1" y="1924560"/>
            <a:ext cx="9144001" cy="10116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IMPROVING </a:t>
            </a:r>
            <a:b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COMMUNITY COLLEGE </a:t>
            </a:r>
            <a:b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</a:b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TRANSFER: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4B65D5-ED4F-494A-9BA7-6EA0649F9345}"/>
              </a:ext>
            </a:extLst>
          </p:cNvPr>
          <p:cNvSpPr txBox="1">
            <a:spLocks/>
          </p:cNvSpPr>
          <p:nvPr/>
        </p:nvSpPr>
        <p:spPr>
          <a:xfrm>
            <a:off x="0" y="3176829"/>
            <a:ext cx="9144001" cy="6601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Transfer Students Succeed </a:t>
            </a:r>
          </a:p>
          <a:p>
            <a:r>
              <a:rPr lang="en-US" sz="1800" b="1" dirty="0">
                <a:solidFill>
                  <a:schemeClr val="bg1"/>
                </a:solidFill>
                <a:latin typeface="Georgia" panose="02040502050405020303" pitchFamily="18" charset="0"/>
                <a:ea typeface="Constantia" charset="0"/>
                <a:cs typeface="Constantia"/>
              </a:rPr>
              <a:t>When Supported</a:t>
            </a:r>
            <a:endParaRPr lang="en-US" sz="1800" b="1" dirty="0">
              <a:solidFill>
                <a:schemeClr val="bg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627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31313C-2721-834B-8500-C597CCCE656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4DAEC5-3907-F348-A669-8542D251A557}"/>
              </a:ext>
            </a:extLst>
          </p:cNvPr>
          <p:cNvGrpSpPr/>
          <p:nvPr/>
        </p:nvGrpSpPr>
        <p:grpSpPr>
          <a:xfrm>
            <a:off x="2655795" y="1840273"/>
            <a:ext cx="3832411" cy="2633038"/>
            <a:chOff x="2655794" y="2021032"/>
            <a:chExt cx="3832411" cy="2510734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1577034421"/>
                </p:ext>
              </p:extLst>
            </p:nvPr>
          </p:nvGraphicFramePr>
          <p:xfrm>
            <a:off x="2655794" y="2021032"/>
            <a:ext cx="3832411" cy="24626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719E8-6ECC-4E5B-9D09-5CA40B7FAA49}"/>
                </a:ext>
              </a:extLst>
            </p:cNvPr>
            <p:cNvSpPr txBox="1"/>
            <p:nvPr/>
          </p:nvSpPr>
          <p:spPr>
            <a:xfrm>
              <a:off x="2972727" y="4091545"/>
              <a:ext cx="1564265" cy="44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rate for all students across all four-year colleges</a:t>
              </a:r>
              <a:r>
                <a:rPr lang="en-US" sz="800" baseline="30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6B22B6-14EF-EC4A-9AAB-18719D84AB39}"/>
                </a:ext>
              </a:extLst>
            </p:cNvPr>
            <p:cNvSpPr txBox="1"/>
            <p:nvPr/>
          </p:nvSpPr>
          <p:spPr>
            <a:xfrm>
              <a:off x="4526832" y="4091545"/>
              <a:ext cx="1757127" cy="44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rate for students at four-year colleges who first earned an associate degree</a:t>
              </a:r>
              <a:r>
                <a:rPr lang="en-US" sz="800" baseline="30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EACB103-A3B6-3E4C-917E-4B65E65506E8}"/>
              </a:ext>
            </a:extLst>
          </p:cNvPr>
          <p:cNvSpPr txBox="1"/>
          <p:nvPr/>
        </p:nvSpPr>
        <p:spPr>
          <a:xfrm>
            <a:off x="1429195" y="4536865"/>
            <a:ext cx="6295416" cy="420628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6-year graduation rate for all four-year institutions, 2007 starting cohort. U.S. Department of Education. 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National Digest of Education Statistics, Table 326.10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indent="-91440">
              <a:spcBef>
                <a:spcPts val="400"/>
              </a:spcBef>
              <a:buFont typeface="+mj-lt"/>
              <a:buAutoNum type="arabicPeriod"/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Report: Degree Attainment. (2012). Outcomes of Students Who Transferred from Two-Year to Four-Year Institutions. 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https://nscresearchcenter.org/wp-content/uploads/SnapshotReport8-GradRates2-4Transfers.pdf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National Student Clearinghouse Research Center.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5B5AD-943B-4825-AE9A-1FAAB8F31DCA}"/>
              </a:ext>
            </a:extLst>
          </p:cNvPr>
          <p:cNvSpPr txBox="1"/>
          <p:nvPr/>
        </p:nvSpPr>
        <p:spPr>
          <a:xfrm>
            <a:off x="178169" y="704439"/>
            <a:ext cx="878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 the whole, students who earn an associate degree before starting at a four-year college </a:t>
            </a:r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are more likely to earn their bachelor’s </a:t>
            </a:r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than students who start at four-year institutions.</a:t>
            </a:r>
            <a:endParaRPr lang="en-US" sz="1600" dirty="0">
              <a:solidFill>
                <a:schemeClr val="accent1"/>
              </a:solidFill>
              <a:latin typeface="Georgia" panose="0204050205040502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255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31313C-2721-834B-8500-C597CCCE656E}"/>
              </a:ext>
            </a:extLst>
          </p:cNvPr>
          <p:cNvSpPr/>
          <p:nvPr/>
        </p:nvSpPr>
        <p:spPr>
          <a:xfrm>
            <a:off x="0" y="782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D1CEC-9226-4412-BB6B-2445DD9EAC87}"/>
              </a:ext>
            </a:extLst>
          </p:cNvPr>
          <p:cNvSpPr txBox="1"/>
          <p:nvPr/>
        </p:nvSpPr>
        <p:spPr>
          <a:xfrm>
            <a:off x="1883351" y="4661111"/>
            <a:ext cx="5377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Jenkins, D. &amp; Fink, J., (2016). </a:t>
            </a:r>
            <a:r>
              <a:rPr lang="en-US" sz="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Tracking Transfer: New Measures of Institutional and State Effectiveness in Helping Community College Students Attain Bachelor’s Degrees</a:t>
            </a:r>
            <a:r>
              <a:rPr lang="en-US" sz="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Community College Research Center, The Aspen Institute &amp; National Student Clearinghouse Research Center.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194E4E-F19C-450B-9073-FE37B34D22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038298"/>
              </p:ext>
            </p:extLst>
          </p:nvPr>
        </p:nvGraphicFramePr>
        <p:xfrm>
          <a:off x="557048" y="810672"/>
          <a:ext cx="7256874" cy="375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3F3048-AB60-4EFD-ABAF-8482DB25F66D}"/>
              </a:ext>
            </a:extLst>
          </p:cNvPr>
          <p:cNvSpPr txBox="1"/>
          <p:nvPr/>
        </p:nvSpPr>
        <p:spPr>
          <a:xfrm>
            <a:off x="253513" y="365885"/>
            <a:ext cx="863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Where Transfer Students Enroll Matters to Their Success,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Georgia" panose="02040502050405020303" pitchFamily="18" charset="0"/>
                <a:cs typeface="Constantia"/>
              </a:rPr>
              <a:t> Because Institutional Practice Makes a Difference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0E330-389A-4218-93D4-2FD2B54D8023}"/>
              </a:ext>
            </a:extLst>
          </p:cNvPr>
          <p:cNvSpPr txBox="1"/>
          <p:nvPr/>
        </p:nvSpPr>
        <p:spPr>
          <a:xfrm>
            <a:off x="2417379" y="958298"/>
            <a:ext cx="43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Bachelor’s completion rates vary across four-year institutions</a:t>
            </a:r>
          </a:p>
        </p:txBody>
      </p:sp>
    </p:spTree>
    <p:extLst>
      <p:ext uri="{BB962C8B-B14F-4D97-AF65-F5344CB8AC3E}">
        <p14:creationId xmlns:p14="http://schemas.microsoft.com/office/powerpoint/2010/main" val="4063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>
        <p:bldAsOne/>
      </p:bldGraphic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32">
      <a:dk1>
        <a:srgbClr val="3A4C63"/>
      </a:dk1>
      <a:lt1>
        <a:srgbClr val="FFFFFF"/>
      </a:lt1>
      <a:dk2>
        <a:srgbClr val="585759"/>
      </a:dk2>
      <a:lt2>
        <a:srgbClr val="EEEBE7"/>
      </a:lt2>
      <a:accent1>
        <a:srgbClr val="E11652"/>
      </a:accent1>
      <a:accent2>
        <a:srgbClr val="28C3E5"/>
      </a:accent2>
      <a:accent3>
        <a:srgbClr val="939598"/>
      </a:accent3>
      <a:accent4>
        <a:srgbClr val="F0C74D"/>
      </a:accent4>
      <a:accent5>
        <a:srgbClr val="ACE0F6"/>
      </a:accent5>
      <a:accent6>
        <a:srgbClr val="939598"/>
      </a:accent6>
      <a:hlink>
        <a:srgbClr val="929598"/>
      </a:hlink>
      <a:folHlink>
        <a:srgbClr val="929598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prstDash val="dot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25">
    <a:dk1>
      <a:srgbClr val="002D43"/>
    </a:dk1>
    <a:lt1>
      <a:sysClr val="window" lastClr="FFFFFF"/>
    </a:lt1>
    <a:dk2>
      <a:srgbClr val="4C4C4E"/>
    </a:dk2>
    <a:lt2>
      <a:srgbClr val="F0EEDB"/>
    </a:lt2>
    <a:accent1>
      <a:srgbClr val="BA2139"/>
    </a:accent1>
    <a:accent2>
      <a:srgbClr val="28C3EC"/>
    </a:accent2>
    <a:accent3>
      <a:srgbClr val="939598"/>
    </a:accent3>
    <a:accent4>
      <a:srgbClr val="FFE58A"/>
    </a:accent4>
    <a:accent5>
      <a:srgbClr val="ACE0F6"/>
    </a:accent5>
    <a:accent6>
      <a:srgbClr val="717475"/>
    </a:accent6>
    <a:hlink>
      <a:srgbClr val="003B56"/>
    </a:hlink>
    <a:folHlink>
      <a:srgbClr val="005A8E"/>
    </a:folHlink>
  </a:clrScheme>
  <a:fontScheme name="Advantage">
    <a:majorFont>
      <a:latin typeface="Rockwell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Rockwell"/>
      <a:ea typeface=""/>
      <a:cs typeface=""/>
      <a:font script="Jpan" typeface="ＭＳ 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5">
    <a:dk1>
      <a:srgbClr val="002D43"/>
    </a:dk1>
    <a:lt1>
      <a:sysClr val="window" lastClr="FFFFFF"/>
    </a:lt1>
    <a:dk2>
      <a:srgbClr val="4C4C4E"/>
    </a:dk2>
    <a:lt2>
      <a:srgbClr val="F0EEDB"/>
    </a:lt2>
    <a:accent1>
      <a:srgbClr val="BA2139"/>
    </a:accent1>
    <a:accent2>
      <a:srgbClr val="28C3EC"/>
    </a:accent2>
    <a:accent3>
      <a:srgbClr val="939598"/>
    </a:accent3>
    <a:accent4>
      <a:srgbClr val="FFE58A"/>
    </a:accent4>
    <a:accent5>
      <a:srgbClr val="ACE0F6"/>
    </a:accent5>
    <a:accent6>
      <a:srgbClr val="717475"/>
    </a:accent6>
    <a:hlink>
      <a:srgbClr val="003B56"/>
    </a:hlink>
    <a:folHlink>
      <a:srgbClr val="005A8E"/>
    </a:folHlink>
  </a:clrScheme>
  <a:fontScheme name="Advantage">
    <a:majorFont>
      <a:latin typeface="Rockwell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Rockwell"/>
      <a:ea typeface=""/>
      <a:cs typeface=""/>
      <a:font script="Jpan" typeface="ＭＳ 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5">
    <a:dk1>
      <a:srgbClr val="002D43"/>
    </a:dk1>
    <a:lt1>
      <a:sysClr val="window" lastClr="FFFFFF"/>
    </a:lt1>
    <a:dk2>
      <a:srgbClr val="4C4C4E"/>
    </a:dk2>
    <a:lt2>
      <a:srgbClr val="F0EEDB"/>
    </a:lt2>
    <a:accent1>
      <a:srgbClr val="BA2139"/>
    </a:accent1>
    <a:accent2>
      <a:srgbClr val="28C3EC"/>
    </a:accent2>
    <a:accent3>
      <a:srgbClr val="939598"/>
    </a:accent3>
    <a:accent4>
      <a:srgbClr val="FFE58A"/>
    </a:accent4>
    <a:accent5>
      <a:srgbClr val="ACE0F6"/>
    </a:accent5>
    <a:accent6>
      <a:srgbClr val="717475"/>
    </a:accent6>
    <a:hlink>
      <a:srgbClr val="003B56"/>
    </a:hlink>
    <a:folHlink>
      <a:srgbClr val="005A8E"/>
    </a:folHlink>
  </a:clrScheme>
  <a:fontScheme name="Paper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21170</TotalTime>
  <Words>2612</Words>
  <Application>Microsoft Office PowerPoint</Application>
  <PresentationFormat>On-screen Show (16:9)</PresentationFormat>
  <Paragraphs>345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Voice Design Collective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 Vance</dc:creator>
  <cp:keywords/>
  <dc:description/>
  <cp:lastModifiedBy>Fresquez, Benjamin</cp:lastModifiedBy>
  <cp:revision>541</cp:revision>
  <cp:lastPrinted>2019-04-01T13:40:16Z</cp:lastPrinted>
  <dcterms:created xsi:type="dcterms:W3CDTF">2018-09-07T15:31:24Z</dcterms:created>
  <dcterms:modified xsi:type="dcterms:W3CDTF">2019-04-09T20:31:08Z</dcterms:modified>
  <cp:category/>
</cp:coreProperties>
</file>